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56" r:id="rId2"/>
    <p:sldId id="260" r:id="rId3"/>
    <p:sldId id="263" r:id="rId4"/>
    <p:sldId id="264" r:id="rId5"/>
    <p:sldId id="265" r:id="rId6"/>
    <p:sldId id="395" r:id="rId7"/>
    <p:sldId id="396" r:id="rId8"/>
    <p:sldId id="397" r:id="rId9"/>
    <p:sldId id="328" r:id="rId10"/>
    <p:sldId id="361" r:id="rId11"/>
    <p:sldId id="373" r:id="rId12"/>
    <p:sldId id="374" r:id="rId13"/>
    <p:sldId id="355" r:id="rId14"/>
    <p:sldId id="356" r:id="rId15"/>
    <p:sldId id="357" r:id="rId16"/>
    <p:sldId id="358" r:id="rId17"/>
    <p:sldId id="359" r:id="rId18"/>
    <p:sldId id="330" r:id="rId19"/>
    <p:sldId id="370" r:id="rId20"/>
    <p:sldId id="360" r:id="rId21"/>
    <p:sldId id="372" r:id="rId22"/>
    <p:sldId id="371" r:id="rId23"/>
    <p:sldId id="362" r:id="rId24"/>
    <p:sldId id="363" r:id="rId25"/>
    <p:sldId id="269" r:id="rId26"/>
    <p:sldId id="350" r:id="rId27"/>
    <p:sldId id="364" r:id="rId28"/>
    <p:sldId id="368" r:id="rId29"/>
    <p:sldId id="351" r:id="rId30"/>
    <p:sldId id="352" r:id="rId31"/>
    <p:sldId id="375" r:id="rId32"/>
    <p:sldId id="398" r:id="rId33"/>
    <p:sldId id="399" r:id="rId34"/>
    <p:sldId id="400" r:id="rId35"/>
    <p:sldId id="401" r:id="rId36"/>
    <p:sldId id="402" r:id="rId37"/>
    <p:sldId id="403" r:id="rId38"/>
    <p:sldId id="404" r:id="rId39"/>
    <p:sldId id="384" r:id="rId40"/>
    <p:sldId id="385" r:id="rId41"/>
    <p:sldId id="386" r:id="rId42"/>
    <p:sldId id="387" r:id="rId43"/>
    <p:sldId id="388" r:id="rId44"/>
    <p:sldId id="389" r:id="rId45"/>
    <p:sldId id="390" r:id="rId46"/>
    <p:sldId id="391" r:id="rId47"/>
    <p:sldId id="392" r:id="rId48"/>
    <p:sldId id="393" r:id="rId49"/>
    <p:sldId id="394" r:id="rId50"/>
    <p:sldId id="369" r:id="rId51"/>
    <p:sldId id="365" r:id="rId52"/>
    <p:sldId id="366" r:id="rId53"/>
    <p:sldId id="367" r:id="rId5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81050" autoAdjust="0"/>
  </p:normalViewPr>
  <p:slideViewPr>
    <p:cSldViewPr>
      <p:cViewPr varScale="1">
        <p:scale>
          <a:sx n="42" d="100"/>
          <a:sy n="42" d="100"/>
        </p:scale>
        <p:origin x="-1256"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EDE89E3-EB8B-40A5-B594-834329BCB969}" type="datetimeFigureOut">
              <a:rPr lang="en-US"/>
              <a:pPr>
                <a:defRPr/>
              </a:pPr>
              <a:t>4/14/14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E68757B-0A14-4395-A32A-658A90BF10AA}" type="slidenum">
              <a:rPr lang="en-US"/>
              <a:pPr>
                <a:defRPr/>
              </a:pPr>
              <a:t>‹#›</a:t>
            </a:fld>
            <a:endParaRPr lang="en-US" dirty="0"/>
          </a:p>
        </p:txBody>
      </p:sp>
    </p:spTree>
    <p:extLst>
      <p:ext uri="{BB962C8B-B14F-4D97-AF65-F5344CB8AC3E}">
        <p14:creationId xmlns:p14="http://schemas.microsoft.com/office/powerpoint/2010/main" val="15439531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bwMode="auto">
          <a:noFill/>
          <a:ln>
            <a:solidFill>
              <a:srgbClr val="000000"/>
            </a:solidFill>
            <a:miter lim="800000"/>
            <a:headEnd/>
            <a:tailEnd/>
          </a:ln>
        </p:spPr>
      </p:sp>
      <p:sp>
        <p:nvSpPr>
          <p:cNvPr id="1536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p:cNvSpPr>
          <p:nvPr>
            <p:ph type="sldImg"/>
          </p:nvPr>
        </p:nvSpPr>
        <p:spPr bwMode="auto">
          <a:noFill/>
          <a:ln>
            <a:solidFill>
              <a:srgbClr val="000000"/>
            </a:solidFill>
            <a:miter lim="800000"/>
            <a:headEnd/>
            <a:tailEnd/>
          </a:ln>
        </p:spPr>
      </p:sp>
      <p:sp>
        <p:nvSpPr>
          <p:cNvPr id="1187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Colleen: terms used in argument</a:t>
            </a:r>
          </a:p>
          <a:p>
            <a:pPr eaLnBrk="1" hangingPunct="1">
              <a:spcBef>
                <a:spcPct val="0"/>
              </a:spcBef>
            </a:pPr>
            <a:endParaRPr lang="en-US" smtClean="0"/>
          </a:p>
          <a:p>
            <a:pPr eaLnBrk="1" hangingPunct="1">
              <a:spcBef>
                <a:spcPct val="0"/>
              </a:spcBef>
            </a:pPr>
            <a:r>
              <a:rPr lang="en-US" smtClean="0"/>
              <a:t>3 minutes for the first four introductory slides in layered text</a:t>
            </a:r>
          </a:p>
        </p:txBody>
      </p:sp>
      <p:sp>
        <p:nvSpPr>
          <p:cNvPr id="24579"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D16089F3-16A3-43EC-B6B3-7492ED347B8D}" type="slidenum">
              <a:rPr lang="en-US" sz="1200">
                <a:latin typeface="+mn-lt"/>
              </a:rPr>
              <a:pPr algn="r">
                <a:defRPr/>
              </a:pPr>
              <a:t>12</a:t>
            </a:fld>
            <a:endParaRPr lang="en-US" sz="1200">
              <a:latin typeface="+mn-lt"/>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Colleen  They say. What do I say about a teacher being a learner? Three minute free write will be our entry into thinking about this year’s professional development. What do I think about continuous learning? What do I think about being the chief learner in the classroom?</a:t>
            </a:r>
          </a:p>
          <a:p>
            <a:pPr eaLnBrk="1" hangingPunct="1">
              <a:spcBef>
                <a:spcPct val="0"/>
              </a:spcBef>
            </a:pPr>
            <a:endParaRPr lang="en-US" smtClean="0"/>
          </a:p>
          <a:p>
            <a:pPr eaLnBrk="1" hangingPunct="1">
              <a:spcBef>
                <a:spcPct val="0"/>
              </a:spcBef>
            </a:pPr>
            <a:r>
              <a:rPr lang="en-US" smtClean="0"/>
              <a:t>Free write for three minutes and partner share for 90 sec.</a:t>
            </a:r>
          </a:p>
          <a:p>
            <a:pPr eaLnBrk="1" hangingPunct="1">
              <a:spcBef>
                <a:spcPct val="0"/>
              </a:spcBef>
            </a:pPr>
            <a:endParaRPr lang="en-US" smtClean="0"/>
          </a:p>
          <a:p>
            <a:pPr eaLnBrk="1" hangingPunct="1">
              <a:spcBef>
                <a:spcPct val="0"/>
              </a:spcBef>
            </a:pPr>
            <a:r>
              <a:rPr lang="en-US" smtClean="0"/>
              <a:t>Total time 8 min.</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361217-A583-4B9A-A436-C1A0338B634A}" type="slidenum">
              <a:rPr lang="en-US">
                <a:cs typeface="Arial" charset="0"/>
              </a:rPr>
              <a:pPr fontAlgn="base">
                <a:spcBef>
                  <a:spcPct val="0"/>
                </a:spcBef>
                <a:spcAft>
                  <a:spcPct val="0"/>
                </a:spcAft>
                <a:defRPr/>
              </a:pPr>
              <a:t>13</a:t>
            </a:fld>
            <a:endParaRPr lang="en-US">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Heather:  This article is sponsored by Learning Forward which bills itself as the only association devoted exclusively to advancing professional learning for student success. Find the claim and study the chart. (2 or 3 minutes—give time to read)</a:t>
            </a:r>
          </a:p>
          <a:p>
            <a:pPr eaLnBrk="1" hangingPunct="1">
              <a:spcBef>
                <a:spcPct val="0"/>
              </a:spcBef>
            </a:pPr>
            <a:r>
              <a:rPr lang="en-US" smtClean="0"/>
              <a:t>What do you think about these shifts? Talk to a partner. (Two minutes) Write for four minutes about what you’re thinking. What claim might you be developing about our professional development?</a:t>
            </a:r>
          </a:p>
          <a:p>
            <a:pPr eaLnBrk="1" hangingPunct="1">
              <a:spcBef>
                <a:spcPct val="0"/>
              </a:spcBef>
            </a:pPr>
            <a:r>
              <a:rPr lang="en-US" smtClean="0"/>
              <a:t>Total: 11-12 minutes</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F54D744-9972-4820-995C-E75BBAD405C0}" type="slidenum">
              <a:rPr lang="en-US">
                <a:cs typeface="Arial" charset="0"/>
              </a:rPr>
              <a:pPr fontAlgn="base">
                <a:spcBef>
                  <a:spcPct val="0"/>
                </a:spcBef>
                <a:spcAft>
                  <a:spcPct val="0"/>
                </a:spcAft>
                <a:defRPr/>
              </a:pPr>
              <a:t>14</a:t>
            </a:fld>
            <a:endParaRPr lang="en-US">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Colleen: Examine the goals of the grant and the logic model in the text set. The logic model was developed in response to the needs assessment done last spring. How are we doing? Use a coding strategy of your choosing to highlight things that interest you or make you wonder. Use talking chips to engage in table talk about these two texts. </a:t>
            </a:r>
          </a:p>
          <a:p>
            <a:pPr eaLnBrk="1" hangingPunct="1">
              <a:spcBef>
                <a:spcPct val="0"/>
              </a:spcBef>
            </a:pPr>
            <a:endParaRPr lang="en-US" smtClean="0"/>
          </a:p>
          <a:p>
            <a:pPr eaLnBrk="1" hangingPunct="1">
              <a:spcBef>
                <a:spcPct val="0"/>
              </a:spcBef>
            </a:pPr>
            <a:r>
              <a:rPr lang="en-US" smtClean="0"/>
              <a:t>Time: 8 min.</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CDC5786-60EB-4ABC-8A65-B207CCF13FA5}" type="slidenum">
              <a:rPr lang="en-US">
                <a:cs typeface="Arial" charset="0"/>
              </a:rPr>
              <a:pPr fontAlgn="base">
                <a:spcBef>
                  <a:spcPct val="0"/>
                </a:spcBef>
                <a:spcAft>
                  <a:spcPct val="0"/>
                </a:spcAft>
                <a:defRPr/>
              </a:pPr>
              <a:t>15</a:t>
            </a:fld>
            <a:endParaRPr lang="en-US">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Colleen: Consider a single assignment or your writing assignments as a whole, or think about some student work. What is the evidence that the goals of the grant and/or the outcomes of the logic model are being met? </a:t>
            </a:r>
          </a:p>
          <a:p>
            <a:pPr eaLnBrk="1" hangingPunct="1">
              <a:spcBef>
                <a:spcPct val="0"/>
              </a:spcBef>
            </a:pPr>
            <a:r>
              <a:rPr lang="en-US" smtClean="0"/>
              <a:t>Take time to reflect in six minutes of writing. </a:t>
            </a:r>
          </a:p>
          <a:p>
            <a:pPr eaLnBrk="1" hangingPunct="1">
              <a:spcBef>
                <a:spcPct val="0"/>
              </a:spcBef>
            </a:pPr>
            <a:endParaRPr lang="en-US" smtClean="0"/>
          </a:p>
          <a:p>
            <a:pPr eaLnBrk="1" hangingPunct="1">
              <a:spcBef>
                <a:spcPct val="0"/>
              </a:spcBef>
            </a:pPr>
            <a:r>
              <a:rPr lang="en-US" smtClean="0"/>
              <a:t>Time: 7 min.</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A000056-9D68-47B9-A8AA-78BA93C8AA7B}" type="slidenum">
              <a:rPr lang="en-US">
                <a:cs typeface="Arial" charset="0"/>
              </a:rPr>
              <a:pPr fontAlgn="base">
                <a:spcBef>
                  <a:spcPct val="0"/>
                </a:spcBef>
                <a:spcAft>
                  <a:spcPct val="0"/>
                </a:spcAft>
                <a:defRPr/>
              </a:pPr>
              <a:t>16</a:t>
            </a:fld>
            <a:endParaRPr lang="en-US">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Heather:  Find the author’s claim. (at the end in the form of a question and answer. “When we leave the classroom for that professional development conference, will our absence have a positive impact on our students? With every instinct I have as a teacher, I believe yes.”) Talk back to this text and include it in your reflection. Take your break during this time for writing. We will reconvene at 10:30 (or in 15 minutes).</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959384E-C327-4B31-9AEC-F8C2A290FFD0}" type="slidenum">
              <a:rPr lang="en-US">
                <a:cs typeface="Arial" charset="0"/>
              </a:rPr>
              <a:pPr fontAlgn="base">
                <a:spcBef>
                  <a:spcPct val="0"/>
                </a:spcBef>
                <a:spcAft>
                  <a:spcPct val="0"/>
                </a:spcAft>
                <a:defRPr/>
              </a:pPr>
              <a:t>17</a:t>
            </a:fld>
            <a:endParaRPr lang="en-US">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pPr>
            <a:r>
              <a:rPr lang="en-US" smtClean="0"/>
              <a:t>This break is part of the writing time for the last slide</a:t>
            </a:r>
          </a:p>
        </p:txBody>
      </p:sp>
      <p:sp>
        <p:nvSpPr>
          <p:cNvPr id="39939"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2EA90AA-BA6E-452E-B958-7F39C28FBE18}" type="slidenum">
              <a:rPr lang="en-US" sz="1200">
                <a:latin typeface="Calibri" pitchFamily="34" charset="0"/>
              </a:rPr>
              <a:pPr algn="r"/>
              <a:t>18</a:t>
            </a:fld>
            <a:endParaRPr lang="en-US" sz="1200">
              <a:latin typeface="Calibri"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p:cNvSpPr>
          <p:nvPr>
            <p:ph type="sldImg"/>
          </p:nvPr>
        </p:nvSpPr>
        <p:spPr bwMode="auto">
          <a:noFill/>
          <a:ln>
            <a:solidFill>
              <a:srgbClr val="000000"/>
            </a:solidFill>
            <a:miter lim="800000"/>
            <a:headEnd/>
            <a:tailEnd/>
          </a:ln>
        </p:spPr>
      </p:sp>
      <p:sp>
        <p:nvSpPr>
          <p:cNvPr id="1095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Colleen: The author closed her post with a question. What do you believe about leaving the classroom for professional development? What did you say to her when you talked back to the text? Share with a partner.</a:t>
            </a:r>
          </a:p>
        </p:txBody>
      </p:sp>
      <p:sp>
        <p:nvSpPr>
          <p:cNvPr id="24579"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8D160F15-7889-4088-819C-ED5EA68825F7}" type="slidenum">
              <a:rPr lang="en-US" sz="1200">
                <a:latin typeface="+mn-lt"/>
              </a:rPr>
              <a:pPr algn="r">
                <a:defRPr/>
              </a:pPr>
              <a:t>19</a:t>
            </a:fld>
            <a:endParaRPr lang="en-US" sz="1200">
              <a:latin typeface="+mn-lt"/>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440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Colleen: Think of the conversations you have had or overheard about this PD. Use them as text. Three minute freewrite</a:t>
            </a:r>
          </a:p>
        </p:txBody>
      </p:sp>
      <p:sp>
        <p:nvSpPr>
          <p:cNvPr id="4" name="Slide Number Placeholder 3"/>
          <p:cNvSpPr>
            <a:spLocks noGrp="1"/>
          </p:cNvSpPr>
          <p:nvPr>
            <p:ph type="sldNum" sz="quarter" idx="5"/>
          </p:nvPr>
        </p:nvSpPr>
        <p:spPr/>
        <p:txBody>
          <a:bodyPr/>
          <a:lstStyle/>
          <a:p>
            <a:pPr>
              <a:defRPr/>
            </a:pPr>
            <a:fld id="{014B4FA3-7DC4-4CF5-A612-10DDFFDF24AC}" type="slidenum">
              <a:rPr lang="en-US" smtClean="0"/>
              <a:pPr>
                <a:defRPr/>
              </a:pPr>
              <a:t>20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p:cNvSpPr>
          <p:nvPr>
            <p:ph type="sldImg"/>
          </p:nvPr>
        </p:nvSpPr>
        <p:spPr bwMode="auto">
          <a:noFill/>
          <a:ln>
            <a:solidFill>
              <a:srgbClr val="000000"/>
            </a:solidFill>
            <a:miter lim="800000"/>
            <a:headEnd/>
            <a:tailEnd/>
          </a:ln>
        </p:spPr>
      </p:sp>
      <p:sp>
        <p:nvSpPr>
          <p:cNvPr id="1136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Heather: What is your current thinking about a goal for implementing this PD? Do you have a new goal in mind? Two minute freewrite</a:t>
            </a:r>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8D4C6D6E-8EFC-476F-A55A-DC19BFB7401E}" type="slidenum">
              <a:rPr lang="en-US" sz="1200">
                <a:latin typeface="+mn-lt"/>
                <a:cs typeface="+mn-cs"/>
              </a:rPr>
              <a:pPr algn="r" fontAlgn="auto">
                <a:spcBef>
                  <a:spcPts val="0"/>
                </a:spcBef>
                <a:spcAft>
                  <a:spcPts val="0"/>
                </a:spcAft>
                <a:defRPr/>
              </a:pPr>
              <a:t>21</a:t>
            </a:fld>
            <a:endParaRPr lang="en-US" sz="1200" dirty="0">
              <a:latin typeface="+mn-lt"/>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is for Angela and Cathie</a:t>
            </a:r>
          </a:p>
        </p:txBody>
      </p:sp>
      <p:sp>
        <p:nvSpPr>
          <p:cNvPr id="184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A04DE71-DBDC-4DDE-837A-6F4BAD1E0F71}" type="slidenum">
              <a:rPr lang="en-US">
                <a:cs typeface="Arial" charset="0"/>
              </a:rPr>
              <a:pPr fontAlgn="base">
                <a:spcBef>
                  <a:spcPct val="0"/>
                </a:spcBef>
                <a:spcAft>
                  <a:spcPct val="0"/>
                </a:spcAft>
                <a:defRPr/>
              </a:pPr>
              <a:t>2</a:t>
            </a:fld>
            <a:endParaRPr lang="en-US" dirty="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p:cNvSpPr>
          <p:nvPr>
            <p:ph type="sldImg"/>
          </p:nvPr>
        </p:nvSpPr>
        <p:spPr bwMode="auto">
          <a:noFill/>
          <a:ln>
            <a:solidFill>
              <a:srgbClr val="000000"/>
            </a:solidFill>
            <a:miter lim="800000"/>
            <a:headEnd/>
            <a:tailEnd/>
          </a:ln>
        </p:spPr>
      </p:sp>
      <p:sp>
        <p:nvSpPr>
          <p:cNvPr id="1116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Colleen: Write your claim or find and highlight the place where you embedded your claim in the article. What claim have you made about the effectiveness of the ongoing professional development that you have participated in this year?</a:t>
            </a:r>
          </a:p>
          <a:p>
            <a:pPr eaLnBrk="1" hangingPunct="1"/>
            <a:endParaRPr lang="en-US" smtClean="0"/>
          </a:p>
          <a:p>
            <a:pPr eaLnBrk="1" hangingPunct="1"/>
            <a:r>
              <a:rPr lang="en-US" smtClean="0"/>
              <a:t>My claim: “Our new model of professional development shows promise and potential.”</a:t>
            </a:r>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AA4475BF-259F-49E0-A16A-11E55DCA4498}" type="slidenum">
              <a:rPr lang="en-US" sz="1200">
                <a:latin typeface="+mn-lt"/>
                <a:cs typeface="+mn-cs"/>
              </a:rPr>
              <a:pPr algn="r" fontAlgn="auto">
                <a:spcBef>
                  <a:spcPts val="0"/>
                </a:spcBef>
                <a:spcAft>
                  <a:spcPts val="0"/>
                </a:spcAft>
                <a:defRPr/>
              </a:pPr>
              <a:t>22</a:t>
            </a:fld>
            <a:endParaRPr lang="en-US" sz="1200" dirty="0">
              <a:latin typeface="+mn-lt"/>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Colleen. Angela could add her thoughts about pulling it all together.</a:t>
            </a:r>
          </a:p>
        </p:txBody>
      </p:sp>
      <p:sp>
        <p:nvSpPr>
          <p:cNvPr id="4" name="Slide Number Placeholder 3"/>
          <p:cNvSpPr>
            <a:spLocks noGrp="1"/>
          </p:cNvSpPr>
          <p:nvPr>
            <p:ph type="sldNum" sz="quarter" idx="5"/>
          </p:nvPr>
        </p:nvSpPr>
        <p:spPr/>
        <p:txBody>
          <a:bodyPr/>
          <a:lstStyle/>
          <a:p>
            <a:pPr>
              <a:defRPr/>
            </a:pPr>
            <a:fld id="{EDF3E1A0-D586-4DC0-AAF3-40298C6639F6}" type="slidenum">
              <a:rPr lang="en-US" smtClean="0"/>
              <a:pPr>
                <a:defRPr/>
              </a:pPr>
              <a:t>23</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bwMode="auto">
          <a:noFill/>
          <a:ln>
            <a:solidFill>
              <a:srgbClr val="000000"/>
            </a:solidFill>
            <a:miter lim="800000"/>
            <a:headEnd/>
            <a:tailEnd/>
          </a:ln>
        </p:spPr>
      </p:sp>
      <p:sp>
        <p:nvSpPr>
          <p:cNvPr id="481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FFF2800A-AD3E-42E5-90E7-B129C0ED85F7}" type="slidenum">
              <a:rPr lang="en-US" smtClean="0"/>
              <a:pPr>
                <a:defRPr/>
              </a:pPr>
              <a:t>24</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TextEdit="1"/>
          </p:cNvSpPr>
          <p:nvPr>
            <p:ph type="sldImg"/>
          </p:nvPr>
        </p:nvSpPr>
        <p:spPr bwMode="auto">
          <a:noFill/>
          <a:ln>
            <a:solidFill>
              <a:srgbClr val="000000"/>
            </a:solidFill>
            <a:miter lim="800000"/>
            <a:headEnd/>
            <a:tailEnd/>
          </a:ln>
        </p:spPr>
      </p:sp>
      <p:sp>
        <p:nvSpPr>
          <p:cNvPr id="5222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Write in your notebooks</a:t>
            </a:r>
          </a:p>
          <a:p>
            <a:pPr eaLnBrk="1" hangingPunct="1"/>
            <a:r>
              <a:rPr lang="en-US" smtClean="0"/>
              <a:t>In small groups, come up with a list</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TextEdit="1"/>
          </p:cNvSpPr>
          <p:nvPr>
            <p:ph type="sldImg"/>
          </p:nvPr>
        </p:nvSpPr>
        <p:spPr bwMode="auto">
          <a:noFill/>
          <a:ln>
            <a:solidFill>
              <a:srgbClr val="000000"/>
            </a:solidFill>
            <a:miter lim="800000"/>
            <a:headEnd/>
            <a:tailEnd/>
          </a:ln>
        </p:spPr>
      </p:sp>
      <p:sp>
        <p:nvSpPr>
          <p:cNvPr id="5427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Link to word doc, create group list</a:t>
            </a:r>
          </a:p>
          <a:p>
            <a:pPr eaLnBrk="1" hangingPunct="1"/>
            <a:endParaRPr lang="en-US" smtClean="0"/>
          </a:p>
          <a:p>
            <a:pPr eaLnBrk="1" hangingPunct="1"/>
            <a:r>
              <a:rPr lang="en-US" smtClean="0"/>
              <a:t>Questions for them to consider:</a:t>
            </a:r>
          </a:p>
          <a:p>
            <a:pPr eaLnBrk="1" hangingPunct="1"/>
            <a:r>
              <a:rPr lang="en-US" smtClean="0"/>
              <a:t>When could I use this?</a:t>
            </a:r>
          </a:p>
          <a:p>
            <a:pPr eaLnBrk="1" hangingPunct="1"/>
            <a:r>
              <a:rPr lang="en-US" smtClean="0"/>
              <a:t>What would students be making claims about</a:t>
            </a:r>
          </a:p>
          <a:p>
            <a:pPr eaLnBrk="1" hangingPunct="1"/>
            <a:r>
              <a:rPr lang="en-US" smtClean="0"/>
              <a:t>What texts would support deep thinking?</a:t>
            </a:r>
            <a:br>
              <a:rPr lang="en-US" smtClean="0"/>
            </a:br>
            <a:r>
              <a:rPr lang="en-US" smtClean="0"/>
              <a:t>What order would help students move in their thinking?</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TextEdit="1"/>
          </p:cNvSpPr>
          <p:nvPr>
            <p:ph type="sldImg"/>
          </p:nvPr>
        </p:nvSpPr>
        <p:spPr bwMode="auto">
          <a:noFill/>
          <a:ln>
            <a:solidFill>
              <a:srgbClr val="000000"/>
            </a:solidFill>
            <a:miter lim="800000"/>
            <a:headEnd/>
            <a:tailEnd/>
          </a:ln>
        </p:spPr>
      </p:sp>
      <p:sp>
        <p:nvSpPr>
          <p:cNvPr id="5632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Link to word doc, create group list</a:t>
            </a:r>
          </a:p>
          <a:p>
            <a:pPr eaLnBrk="1" hangingPunct="1"/>
            <a:endParaRPr lang="en-US" smtClean="0"/>
          </a:p>
          <a:p>
            <a:pPr eaLnBrk="1" hangingPunct="1"/>
            <a:r>
              <a:rPr lang="en-US" smtClean="0"/>
              <a:t>Questions for them to consider:</a:t>
            </a:r>
          </a:p>
          <a:p>
            <a:pPr eaLnBrk="1" hangingPunct="1"/>
            <a:r>
              <a:rPr lang="en-US" smtClean="0"/>
              <a:t>When could I use this?</a:t>
            </a:r>
          </a:p>
          <a:p>
            <a:pPr eaLnBrk="1" hangingPunct="1"/>
            <a:r>
              <a:rPr lang="en-US" smtClean="0"/>
              <a:t>What would students be making claims about</a:t>
            </a:r>
          </a:p>
          <a:p>
            <a:pPr eaLnBrk="1" hangingPunct="1"/>
            <a:r>
              <a:rPr lang="en-US" smtClean="0"/>
              <a:t>What texts would support deep thinking?</a:t>
            </a:r>
            <a:br>
              <a:rPr lang="en-US" smtClean="0"/>
            </a:br>
            <a:r>
              <a:rPr lang="en-US" smtClean="0"/>
              <a:t>What order would help students move in their thinking?</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Rot="1" noChangeAspect="1" noTextEdit="1"/>
          </p:cNvSpPr>
          <p:nvPr>
            <p:ph type="sldImg"/>
          </p:nvPr>
        </p:nvSpPr>
        <p:spPr bwMode="auto">
          <a:noFill/>
          <a:ln>
            <a:solidFill>
              <a:srgbClr val="000000"/>
            </a:solidFill>
            <a:miter lim="800000"/>
            <a:headEnd/>
            <a:tailEnd/>
          </a:ln>
        </p:spPr>
      </p:sp>
      <p:sp>
        <p:nvSpPr>
          <p:cNvPr id="10445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headEnd/>
            <a:tailEnd/>
          </a:ln>
        </p:spPr>
      </p:sp>
      <p:sp>
        <p:nvSpPr>
          <p:cNvPr id="5939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endParaRPr lang="en-US" dirty="0" smtClean="0"/>
          </a:p>
          <a:p>
            <a:r>
              <a:rPr lang="en-US" b="1" dirty="0" smtClean="0"/>
              <a:t>Angela Intro…..</a:t>
            </a:r>
            <a:endParaRPr lang="en-US" b="1"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31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things we will do: </a:t>
            </a:r>
          </a:p>
          <a:p>
            <a:pPr eaLnBrk="1" hangingPunct="1">
              <a:spcBef>
                <a:spcPct val="0"/>
              </a:spcBef>
            </a:pPr>
            <a:r>
              <a:rPr lang="en-US" smtClean="0"/>
              <a:t>Layered texts for talking back to PD</a:t>
            </a:r>
          </a:p>
          <a:p>
            <a:pPr eaLnBrk="1" hangingPunct="1">
              <a:spcBef>
                <a:spcPct val="0"/>
              </a:spcBef>
            </a:pPr>
            <a:r>
              <a:rPr lang="en-US" smtClean="0"/>
              <a:t>Mini writing marathon</a:t>
            </a:r>
          </a:p>
          <a:p>
            <a:pPr eaLnBrk="1" hangingPunct="1">
              <a:spcBef>
                <a:spcPct val="0"/>
              </a:spcBef>
            </a:pPr>
            <a:r>
              <a:rPr lang="en-US" smtClean="0"/>
              <a:t>Break out sessions to differentiate</a:t>
            </a:r>
          </a:p>
          <a:p>
            <a:pPr eaLnBrk="1" hangingPunct="1">
              <a:spcBef>
                <a:spcPct val="0"/>
              </a:spcBef>
            </a:pPr>
            <a:r>
              <a:rPr lang="en-US" smtClean="0"/>
              <a:t>Look ahead to next year</a:t>
            </a:r>
          </a:p>
          <a:p>
            <a:pPr eaLnBrk="1" hangingPunct="1">
              <a:spcBef>
                <a:spcPct val="0"/>
              </a:spcBef>
            </a:pPr>
            <a:r>
              <a:rPr lang="en-US" smtClean="0"/>
              <a:t>Plan for coaching</a:t>
            </a:r>
          </a:p>
          <a:p>
            <a:pPr eaLnBrk="1" hangingPunct="1">
              <a:spcBef>
                <a:spcPct val="0"/>
              </a:spcBef>
            </a:pPr>
            <a:endParaRPr lang="en-US" smtClean="0"/>
          </a:p>
          <a:p>
            <a:pPr eaLnBrk="1" hangingPunct="1">
              <a:spcBef>
                <a:spcPct val="0"/>
              </a:spcBef>
            </a:pPr>
            <a:r>
              <a:rPr lang="en-US" smtClean="0"/>
              <a:t>Join conversations…</a:t>
            </a:r>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317225-AE20-4768-955D-B36D3C99D2AE}" type="slidenum">
              <a:rPr lang="en-US">
                <a:cs typeface="Arial" charset="0"/>
              </a:rPr>
              <a:pPr fontAlgn="base">
                <a:spcBef>
                  <a:spcPct val="0"/>
                </a:spcBef>
                <a:spcAft>
                  <a:spcPct val="0"/>
                </a:spcAft>
                <a:defRPr/>
              </a:pPr>
              <a:t>3</a:t>
            </a:fld>
            <a:endParaRPr lang="en-US" dirty="0">
              <a:cs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Heather</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Today we will practice looking at student writing as a way to inform us of what needs to happen next… First, The Quick Dip!</a:t>
            </a:r>
          </a:p>
          <a:p>
            <a:endParaRPr lang="en-US" dirty="0"/>
          </a:p>
        </p:txBody>
      </p:sp>
      <p:sp>
        <p:nvSpPr>
          <p:cNvPr id="4" name="Slide Number Placeholder 3"/>
          <p:cNvSpPr>
            <a:spLocks noGrp="1"/>
          </p:cNvSpPr>
          <p:nvPr>
            <p:ph type="sldNum" sz="quarter" idx="10"/>
          </p:nvPr>
        </p:nvSpPr>
        <p:spPr/>
        <p:txBody>
          <a:bodyPr/>
          <a:lstStyle/>
          <a:p>
            <a:pPr>
              <a:defRPr/>
            </a:pPr>
            <a:fld id="{0AA2E864-4465-4E82-8CAC-9D909F22B72C}" type="slidenum">
              <a:rPr lang="en-US" smtClean="0"/>
              <a:pPr>
                <a:defRPr/>
              </a:pPr>
              <a:t>32</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Quickly take a look at three different</a:t>
            </a:r>
            <a:r>
              <a:rPr lang="en-US" baseline="0" dirty="0" smtClean="0"/>
              <a:t> student writing samples and look for evidence of what has been taught.</a:t>
            </a:r>
            <a:endParaRPr lang="en-US"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33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Quickly take a look at three different</a:t>
            </a:r>
            <a:r>
              <a:rPr lang="en-US" baseline="0" dirty="0" smtClean="0"/>
              <a:t> student writing samples and determine what further instruction is needed.</a:t>
            </a:r>
            <a:endParaRPr lang="en-US"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34</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On your table, you have a set of student writing. We will take a few minutes to dip in to this class set of papers. Read three student papers and record some notes.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35</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EE107DDA-F83B-4501-99A7-F5CEB76C1476}" type="slidenum">
              <a:rPr lang="en-US" smtClean="0"/>
              <a:pPr/>
              <a:t>37</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Angela…..Debrief</a:t>
            </a:r>
            <a:endParaRPr lang="en-US"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38</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a:p>
            <a:r>
              <a:rPr lang="en-US" baseline="0" dirty="0" smtClean="0"/>
              <a:t>Using this method of formative assessment, we can look more closely at the individual student and record their progress as well as inform our next steps.</a:t>
            </a:r>
          </a:p>
        </p:txBody>
      </p:sp>
      <p:sp>
        <p:nvSpPr>
          <p:cNvPr id="4" name="Slide Number Placeholder 3"/>
          <p:cNvSpPr>
            <a:spLocks noGrp="1"/>
          </p:cNvSpPr>
          <p:nvPr>
            <p:ph type="sldNum" sz="quarter" idx="10"/>
          </p:nvPr>
        </p:nvSpPr>
        <p:spPr/>
        <p:txBody>
          <a:bodyPr/>
          <a:lstStyle/>
          <a:p>
            <a:fld id="{EE107DDA-F83B-4501-99A7-F5CEB76C1476}" type="slidenum">
              <a:rPr lang="en-US" smtClean="0"/>
              <a:pPr/>
              <a:t>39</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will use s</a:t>
            </a:r>
            <a:r>
              <a:rPr lang="en-US" dirty="0" smtClean="0"/>
              <a:t>tudent essay</a:t>
            </a:r>
            <a:r>
              <a:rPr lang="en-US" baseline="0" dirty="0" smtClean="0"/>
              <a:t> _______ to practice with as a whole group.</a:t>
            </a:r>
            <a:endParaRPr lang="en-US"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40</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Check only the skills evident</a:t>
            </a:r>
            <a:r>
              <a:rPr lang="en-US" baseline="0" dirty="0" smtClean="0"/>
              <a:t> in the student writing</a:t>
            </a:r>
            <a:endParaRPr lang="en-US"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41</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Any</a:t>
            </a:r>
            <a:r>
              <a:rPr lang="en-US" baseline="0" dirty="0" smtClean="0"/>
              <a:t> questions…..before we practice in pairs?</a:t>
            </a:r>
            <a:endParaRPr lang="en-US"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42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25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61E76E-7F56-4EF6-979E-0B589F1666AC}" type="slidenum">
              <a:rPr lang="en-US">
                <a:cs typeface="Arial" charset="0"/>
              </a:rPr>
              <a:pPr fontAlgn="base">
                <a:spcBef>
                  <a:spcPct val="0"/>
                </a:spcBef>
                <a:spcAft>
                  <a:spcPct val="0"/>
                </a:spcAft>
                <a:defRPr/>
              </a:pPr>
              <a:t>4</a:t>
            </a:fld>
            <a:endParaRPr lang="en-US" dirty="0">
              <a:cs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your packet, you have a set of student essays, and a class tracker sheet</a:t>
            </a:r>
            <a:r>
              <a:rPr lang="en-US" baseline="0" smtClean="0"/>
              <a:t>. </a:t>
            </a: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Student essays - a type of argument.</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Provide Visual that students used to develop argument.</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r>
              <a:rPr lang="en-US" baseline="0" dirty="0" smtClean="0"/>
              <a:t>Class tracker sheet – we will use this form to record student progress.</a:t>
            </a:r>
          </a:p>
          <a:p>
            <a:pPr marL="228600" marR="0" indent="-22860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baseline="0" dirty="0" smtClean="0"/>
          </a:p>
          <a:p>
            <a:pPr marL="228600" marR="0" indent="-228600" algn="l" defTabSz="914400" rtl="0" eaLnBrk="1" fontAlgn="auto" latinLnBrk="0" hangingPunct="1">
              <a:lnSpc>
                <a:spcPct val="100000"/>
              </a:lnSpc>
              <a:spcBef>
                <a:spcPts val="0"/>
              </a:spcBef>
              <a:spcAft>
                <a:spcPts val="0"/>
              </a:spcAft>
              <a:buClrTx/>
              <a:buSzTx/>
              <a:buFont typeface="Arial" pitchFamily="34" charset="0"/>
              <a:buNone/>
              <a:tabLst/>
              <a:defRPr/>
            </a:pPr>
            <a:r>
              <a:rPr lang="en-US" dirty="0" smtClean="0"/>
              <a:t>Let’s practice in pairs.</a:t>
            </a:r>
          </a:p>
          <a:p>
            <a:endParaRPr lang="en-US"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43</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Quickly choose</a:t>
            </a:r>
            <a:r>
              <a:rPr lang="en-US" baseline="0" dirty="0" smtClean="0"/>
              <a:t> another essay that you and a partner will work on together.</a:t>
            </a:r>
            <a:endParaRPr lang="en-US"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44</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smtClean="0"/>
          </a:p>
        </p:txBody>
      </p:sp>
      <p:sp>
        <p:nvSpPr>
          <p:cNvPr id="4" name="Slide Number Placeholder 3"/>
          <p:cNvSpPr>
            <a:spLocks noGrp="1"/>
          </p:cNvSpPr>
          <p:nvPr>
            <p:ph type="sldNum" sz="quarter" idx="10"/>
          </p:nvPr>
        </p:nvSpPr>
        <p:spPr/>
        <p:txBody>
          <a:bodyPr/>
          <a:lstStyle/>
          <a:p>
            <a:fld id="{EE107DDA-F83B-4501-99A7-F5CEB76C1476}" type="slidenum">
              <a:rPr lang="en-US" smtClean="0"/>
              <a:pPr/>
              <a:t>46</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r>
              <a:rPr lang="en-US" dirty="0" smtClean="0"/>
              <a:t>Formative</a:t>
            </a:r>
            <a:r>
              <a:rPr lang="en-US" baseline="0" dirty="0" smtClean="0"/>
              <a:t> Assessment allows you</a:t>
            </a:r>
            <a:r>
              <a:rPr lang="en-US" dirty="0" smtClean="0"/>
              <a:t> to focus on the learning of the </a:t>
            </a:r>
            <a:r>
              <a:rPr lang="en-US" b="1" dirty="0" smtClean="0"/>
              <a:t>individual student</a:t>
            </a:r>
            <a:r>
              <a:rPr lang="en-US" dirty="0" smtClean="0"/>
              <a:t>…</a:t>
            </a:r>
          </a:p>
          <a:p>
            <a:pPr eaLnBrk="1" hangingPunct="1"/>
            <a:endParaRPr lang="en-US" dirty="0" smtClean="0"/>
          </a:p>
          <a:p>
            <a:pPr eaLnBrk="1" hangingPunct="1"/>
            <a:r>
              <a:rPr lang="en-US" dirty="0" smtClean="0"/>
              <a:t>Using the class</a:t>
            </a:r>
            <a:r>
              <a:rPr lang="en-US" baseline="0" dirty="0" smtClean="0"/>
              <a:t> tracker chart helps you to identify those students who need extra individual attention and to determine what skills should be reviewed/re-taught as a whole group.</a:t>
            </a:r>
            <a:endParaRPr lang="en-US" dirty="0" smtClean="0"/>
          </a:p>
          <a:p>
            <a:pPr eaLnBrk="1" hangingPunct="1"/>
            <a:endParaRPr lang="en-US" dirty="0" smtClean="0"/>
          </a:p>
          <a:p>
            <a:pPr eaLnBrk="1" hangingPunct="1"/>
            <a:r>
              <a:rPr lang="en-US" dirty="0" smtClean="0"/>
              <a:t>The FA tool can</a:t>
            </a:r>
            <a:r>
              <a:rPr lang="en-US" baseline="0" dirty="0" smtClean="0"/>
              <a:t> be used</a:t>
            </a:r>
            <a:r>
              <a:rPr lang="en-US" dirty="0" smtClean="0"/>
              <a:t> in many cases (</a:t>
            </a:r>
            <a:r>
              <a:rPr lang="en-US" dirty="0" err="1" smtClean="0"/>
              <a:t>freewrite</a:t>
            </a:r>
            <a:r>
              <a:rPr lang="en-US" dirty="0" smtClean="0"/>
              <a:t>, collaborative work, test, exit slip, flashback, essay, etc._)</a:t>
            </a:r>
          </a:p>
          <a:p>
            <a:endParaRPr lang="en-US" b="1"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48</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bwMode="auto">
          <a:noFill/>
          <a:ln>
            <a:solidFill>
              <a:srgbClr val="000000"/>
            </a:solidFill>
            <a:miter lim="800000"/>
            <a:headEnd/>
            <a:tailEnd/>
          </a:ln>
        </p:spPr>
      </p:sp>
      <p:sp>
        <p:nvSpPr>
          <p:cNvPr id="931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things we will do: </a:t>
            </a:r>
          </a:p>
          <a:p>
            <a:pPr eaLnBrk="1" hangingPunct="1">
              <a:spcBef>
                <a:spcPct val="0"/>
              </a:spcBef>
            </a:pPr>
            <a:r>
              <a:rPr lang="en-US" smtClean="0"/>
              <a:t>Layered texts for talking back to PD</a:t>
            </a:r>
          </a:p>
          <a:p>
            <a:pPr eaLnBrk="1" hangingPunct="1">
              <a:spcBef>
                <a:spcPct val="0"/>
              </a:spcBef>
            </a:pPr>
            <a:r>
              <a:rPr lang="en-US" smtClean="0"/>
              <a:t>Mini writing marathon</a:t>
            </a:r>
          </a:p>
          <a:p>
            <a:pPr eaLnBrk="1" hangingPunct="1">
              <a:spcBef>
                <a:spcPct val="0"/>
              </a:spcBef>
            </a:pPr>
            <a:r>
              <a:rPr lang="en-US" smtClean="0"/>
              <a:t>Break out sessions to differentiate</a:t>
            </a:r>
          </a:p>
          <a:p>
            <a:pPr eaLnBrk="1" hangingPunct="1">
              <a:spcBef>
                <a:spcPct val="0"/>
              </a:spcBef>
            </a:pPr>
            <a:r>
              <a:rPr lang="en-US" smtClean="0"/>
              <a:t>Look ahead to next year</a:t>
            </a:r>
          </a:p>
          <a:p>
            <a:pPr eaLnBrk="1" hangingPunct="1">
              <a:spcBef>
                <a:spcPct val="0"/>
              </a:spcBef>
            </a:pPr>
            <a:r>
              <a:rPr lang="en-US" smtClean="0"/>
              <a:t>Plan for coaching</a:t>
            </a:r>
          </a:p>
          <a:p>
            <a:pPr eaLnBrk="1" hangingPunct="1">
              <a:spcBef>
                <a:spcPct val="0"/>
              </a:spcBef>
            </a:pPr>
            <a:endParaRPr lang="en-US" smtClean="0"/>
          </a:p>
          <a:p>
            <a:pPr eaLnBrk="1" hangingPunct="1">
              <a:spcBef>
                <a:spcPct val="0"/>
              </a:spcBef>
            </a:pPr>
            <a:r>
              <a:rPr lang="en-US" smtClean="0"/>
              <a:t>Join conversations…</a:t>
            </a:r>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FC563C-4357-454E-B61F-74E671E2EBA6}" type="slidenum">
              <a:rPr lang="en-US">
                <a:cs typeface="Arial" charset="0"/>
              </a:rPr>
              <a:pPr fontAlgn="base">
                <a:spcBef>
                  <a:spcPct val="0"/>
                </a:spcBef>
                <a:spcAft>
                  <a:spcPct val="0"/>
                </a:spcAft>
                <a:defRPr/>
              </a:pPr>
              <a:t>50</a:t>
            </a:fld>
            <a:endParaRPr lang="en-US" dirty="0">
              <a:cs typeface="Arial"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p:cNvSpPr>
          <p:nvPr>
            <p:ph type="sldImg"/>
          </p:nvPr>
        </p:nvSpPr>
        <p:spPr bwMode="auto">
          <a:noFill/>
          <a:ln>
            <a:solidFill>
              <a:srgbClr val="000000"/>
            </a:solidFill>
            <a:miter lim="800000"/>
            <a:headEnd/>
            <a:tailEnd/>
          </a:ln>
        </p:spPr>
      </p:sp>
      <p:sp>
        <p:nvSpPr>
          <p:cNvPr id="952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is for Angela and Cathie</a:t>
            </a:r>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87375A4-B6E5-4CE8-B6C0-D1355AF59B1E}" type="slidenum">
              <a:rPr lang="en-US">
                <a:cs typeface="Arial" charset="0"/>
              </a:rPr>
              <a:pPr fontAlgn="base">
                <a:spcBef>
                  <a:spcPct val="0"/>
                </a:spcBef>
                <a:spcAft>
                  <a:spcPct val="0"/>
                </a:spcAft>
                <a:defRPr/>
              </a:pPr>
              <a:t>51</a:t>
            </a:fld>
            <a:endParaRPr lang="en-US" dirty="0">
              <a:cs typeface="Arial"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p:cNvSpPr>
            <a:spLocks noGrp="1" noRot="1" noChangeAspect="1"/>
          </p:cNvSpPr>
          <p:nvPr>
            <p:ph type="sldImg"/>
          </p:nvPr>
        </p:nvSpPr>
        <p:spPr bwMode="auto">
          <a:noFill/>
          <a:ln>
            <a:solidFill>
              <a:srgbClr val="000000"/>
            </a:solidFill>
            <a:miter lim="800000"/>
            <a:headEnd/>
            <a:tailEnd/>
          </a:ln>
        </p:spPr>
      </p:sp>
      <p:sp>
        <p:nvSpPr>
          <p:cNvPr id="972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is for Angela and Cathie</a:t>
            </a:r>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DF91E0C-9DCE-495F-803A-BDC3150AE6C3}" type="slidenum">
              <a:rPr lang="en-US">
                <a:cs typeface="Arial" charset="0"/>
              </a:rPr>
              <a:pPr fontAlgn="base">
                <a:spcBef>
                  <a:spcPct val="0"/>
                </a:spcBef>
                <a:spcAft>
                  <a:spcPct val="0"/>
                </a:spcAft>
                <a:defRPr/>
              </a:pPr>
              <a:t>52</a:t>
            </a:fld>
            <a:endParaRPr lang="en-US" dirty="0">
              <a:cs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p:cNvSpPr>
            <a:spLocks noGrp="1" noRot="1" noChangeAspect="1"/>
          </p:cNvSpPr>
          <p:nvPr>
            <p:ph type="sldImg"/>
          </p:nvPr>
        </p:nvSpPr>
        <p:spPr bwMode="auto">
          <a:noFill/>
          <a:ln>
            <a:solidFill>
              <a:srgbClr val="000000"/>
            </a:solidFill>
            <a:miter lim="800000"/>
            <a:headEnd/>
            <a:tailEnd/>
          </a:ln>
        </p:spPr>
      </p:sp>
      <p:sp>
        <p:nvSpPr>
          <p:cNvPr id="9933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is for Angela and Cathie</a:t>
            </a:r>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68F3FF-D36C-4882-A676-C2058ABD9582}" type="slidenum">
              <a:rPr lang="en-US">
                <a:cs typeface="Arial" charset="0"/>
              </a:rPr>
              <a:pPr fontAlgn="base">
                <a:spcBef>
                  <a:spcPct val="0"/>
                </a:spcBef>
                <a:spcAft>
                  <a:spcPct val="0"/>
                </a:spcAft>
                <a:defRPr/>
              </a:pPr>
              <a:t>53</a:t>
            </a:fld>
            <a:endParaRPr lang="en-US" dirty="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ROUGH</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5</a:t>
            </a:fld>
            <a:endParaRPr lang="en-US">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Professional Capital: Transforming Teaching in Every School (Hargreaves</a:t>
            </a:r>
            <a:r>
              <a:rPr lang="en-US" baseline="0" dirty="0" smtClean="0"/>
              <a:t> &amp; </a:t>
            </a:r>
            <a:r>
              <a:rPr lang="en-US" baseline="0" dirty="0" err="1" smtClean="0"/>
              <a:t>Fullan</a:t>
            </a:r>
            <a:r>
              <a:rPr lang="en-US" baseline="0" dirty="0" smtClean="0"/>
              <a:t> 2012)</a:t>
            </a:r>
            <a:endParaRPr lang="en-US" dirty="0"/>
          </a:p>
        </p:txBody>
      </p:sp>
      <p:sp>
        <p:nvSpPr>
          <p:cNvPr id="4" name="Slide Number Placeholder 3"/>
          <p:cNvSpPr>
            <a:spLocks noGrp="1"/>
          </p:cNvSpPr>
          <p:nvPr>
            <p:ph type="sldNum" sz="quarter" idx="10"/>
          </p:nvPr>
        </p:nvSpPr>
        <p:spPr/>
        <p:txBody>
          <a:bodyPr/>
          <a:lstStyle/>
          <a:p>
            <a:fld id="{C74B0BC5-F81B-4902-9C24-3E4759000C6A}"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Colleen? More explanation about layered text to come</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EAA190E-01EB-47C2-90C4-C2B91C8645DF}" type="slidenum">
              <a:rPr lang="en-US">
                <a:cs typeface="Arial" charset="0"/>
              </a:rPr>
              <a:pPr fontAlgn="base">
                <a:spcBef>
                  <a:spcPct val="0"/>
                </a:spcBef>
                <a:spcAft>
                  <a:spcPct val="0"/>
                </a:spcAft>
                <a:defRPr/>
              </a:pPr>
              <a:t>9</a:t>
            </a:fld>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TextEdit="1"/>
          </p:cNvSpPr>
          <p:nvPr>
            <p:ph type="sldImg"/>
          </p:nvPr>
        </p:nvSpPr>
        <p:spPr bwMode="auto">
          <a:noFill/>
          <a:ln>
            <a:solidFill>
              <a:srgbClr val="000000"/>
            </a:solidFill>
            <a:miter lim="800000"/>
            <a:headEnd/>
            <a:tailEnd/>
          </a:ln>
        </p:spPr>
      </p:sp>
      <p:sp>
        <p:nvSpPr>
          <p:cNvPr id="103427"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Angela</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p:cNvSpPr>
          <p:nvPr>
            <p:ph type="sldImg"/>
          </p:nvPr>
        </p:nvSpPr>
        <p:spPr bwMode="auto">
          <a:noFill/>
          <a:ln>
            <a:solidFill>
              <a:srgbClr val="000000"/>
            </a:solidFill>
            <a:miter lim="800000"/>
            <a:headEnd/>
            <a:tailEnd/>
          </a:ln>
        </p:spPr>
      </p:sp>
      <p:sp>
        <p:nvSpPr>
          <p:cNvPr id="1157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Colleen: These terms are used broadly and generally. </a:t>
            </a:r>
          </a:p>
          <a:p>
            <a:pPr eaLnBrk="1" hangingPunct="1">
              <a:spcBef>
                <a:spcPct val="0"/>
              </a:spcBef>
            </a:pPr>
            <a:r>
              <a:rPr lang="en-US" smtClean="0"/>
              <a:t>Heather, Katie, DeAnn, and I were introduced to text layering through an online course on argument writing. In our set of multiple texts we were given articles of very opposing viewpoints to really push our thinking about the topic which was reality TV. The exercise was so effective that I was prompted to examine my attitude about TV in general and drastically reduced the amount of time I watch TV. Since we will be developing a claim, I believe that text layering can be used to deepen the thinking in a reflective piece, and we will put my theory to the test today. I have tried this piece myself and was pleased with the results. Angela will be modeling the writing this morning.</a:t>
            </a:r>
          </a:p>
        </p:txBody>
      </p:sp>
      <p:sp>
        <p:nvSpPr>
          <p:cNvPr id="24579"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32A18A2C-04C8-4214-8E27-7EA0078949D7}" type="slidenum">
              <a:rPr lang="en-US" sz="1200">
                <a:latin typeface="+mn-lt"/>
              </a:rPr>
              <a:pPr algn="r">
                <a:defRPr/>
              </a:pPr>
              <a:t>11</a:t>
            </a:fld>
            <a:endParaRPr lang="en-US" sz="1200">
              <a:latin typeface="+mn-lt"/>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ED723ED-2476-4D8D-ACEB-B20BFCCE01ED}" type="datetimeFigureOut">
              <a:rPr lang="en-US"/>
              <a:pPr>
                <a:defRPr/>
              </a:pPr>
              <a:t>4/14/14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A464ED1-CED1-4C66-A6D0-E193360596C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FB872FD-D699-4B3A-B324-B3F5E3F2DB9F}" type="datetimeFigureOut">
              <a:rPr lang="en-US"/>
              <a:pPr>
                <a:defRPr/>
              </a:pPr>
              <a:t>4/14/14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4A43687-B7D7-459D-A7C3-72859F3AAE2A}"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CFEE5BE-CA06-4EEA-A69D-57741980029B}" type="datetimeFigureOut">
              <a:rPr lang="en-US"/>
              <a:pPr>
                <a:defRPr/>
              </a:pPr>
              <a:t>4/14/14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9E09D4B-225E-4528-AD13-7975B4E23D70}"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C49BA87-0544-4EFA-96EA-1F9B9B64EFB0}" type="datetimeFigureOut">
              <a:rPr lang="en-US"/>
              <a:pPr>
                <a:defRPr/>
              </a:pPr>
              <a:t>4/14/14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525AF1-2605-4666-8541-E31817D17DB0}"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7344621-5E8C-4B09-92E7-F4F8F3C79436}" type="datetimeFigureOut">
              <a:rPr lang="en-US"/>
              <a:pPr>
                <a:defRPr/>
              </a:pPr>
              <a:t>4/14/14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277E35A-589B-411B-A9F3-97FE61E26DDB}"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5E0D603-D1FA-478D-BA9E-4D05B0CC3F33}" type="datetimeFigureOut">
              <a:rPr lang="en-US"/>
              <a:pPr>
                <a:defRPr/>
              </a:pPr>
              <a:t>4/14/14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5864286-6A18-4BD6-8085-83204CE58FD5}"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DC5DA91-FDD7-4111-83DD-743D6C0EE8C3}" type="datetimeFigureOut">
              <a:rPr lang="en-US"/>
              <a:pPr>
                <a:defRPr/>
              </a:pPr>
              <a:t>4/14/14</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0B72404-6DB9-4FD1-80C8-D7DAF8B489E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E4220F6-C129-4331-9877-C7FC9CAC4744}" type="datetimeFigureOut">
              <a:rPr lang="en-US"/>
              <a:pPr>
                <a:defRPr/>
              </a:pPr>
              <a:t>4/14/14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0FF0218-3CDD-4857-92B5-B220826D9AC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4B0134B-577D-48CD-9A8A-CD8017F812FC}" type="datetimeFigureOut">
              <a:rPr lang="en-US"/>
              <a:pPr>
                <a:defRPr/>
              </a:pPr>
              <a:t>4/14/14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6322DDF-35E5-47C0-8246-97064BABBC39}"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1297B59-D3E3-4153-843D-667EA78292DB}" type="datetimeFigureOut">
              <a:rPr lang="en-US"/>
              <a:pPr>
                <a:defRPr/>
              </a:pPr>
              <a:t>4/14/14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D9E5501-E2E4-40CC-AB9E-9C59E6E4AC8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A6247FE-6806-42E2-8494-D3D366BE282E}" type="datetimeFigureOut">
              <a:rPr lang="en-US"/>
              <a:pPr>
                <a:defRPr/>
              </a:pPr>
              <a:t>4/14/14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D65702F-02F1-47F0-AFC8-3C23A940C92C}"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582230E0-D272-4453-8B41-7582D8CEC609}" type="datetimeFigureOut">
              <a:rPr lang="en-US"/>
              <a:pPr>
                <a:defRPr/>
              </a:pPr>
              <a:t>4/14/14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63647F7-26B6-4C3E-8661-1A1F6E9039B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hyperlink" Target="https://www.teachingchannel.org/videos/teach-for-the-fire" TargetMode="External"/><Relationship Id="rId4"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www.google.com/url?sa=i&amp;rct=j&amp;q=&amp;esrc=s&amp;frm=1&amp;source=images&amp;cd=&amp;cad=rja&amp;docid=TRcSwS_BXEUtUM&amp;tbnid=PpC0azuQTMD8qM:&amp;ved=0CAUQjRw&amp;url=http://researchonmedical.com/2013/05/8-positive-ways-to-deal-with-your-negative-emotions/&amp;ei=9175UsX5FMeU2wXdiICQDA&amp;bvm=bv.60983673,d.aWc&amp;psig=AFQjCNEltZgSQnOxUwIRZD4sN_0LHcVf_g&amp;ust=1392160868506501" TargetMode="External"/><Relationship Id="rId5" Type="http://schemas.openxmlformats.org/officeDocument/2006/relationships/image" Target="../media/image16.jpe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5.jpe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www.google.com/url?sa=i&amp;rct=j&amp;q=&amp;esrc=s&amp;frm=1&amp;source=images&amp;cd=&amp;cad=rja&amp;docid=Dlw87QByDps9WM&amp;tbnid=oYFaT500jH7rhM:&amp;ved=0CAUQjRw&amp;url=http://www.washingtonmonthly.com/college_guide/blog/gw_clean_it_yourself.php&amp;ei=EBOpUaKUBoGw8QTS_4CoBQ&amp;bvm=bv.47244034,d.eWU&amp;psig=AFQjCNGhccdYCxMSZa9woyU6bQ30lo5JnA&amp;ust=1370121320565738" TargetMode="External"/><Relationship Id="rId5"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7.jpe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8.jpeg"/><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9.jpeg"/><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2.jpe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jpeg"/></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jpeg"/><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2.xml.rels><?xml version="1.0" encoding="UTF-8" standalone="yes"?>
<Relationships xmlns="http://schemas.openxmlformats.org/package/2006/relationships"><Relationship Id="rId3" Type="http://schemas.openxmlformats.org/officeDocument/2006/relationships/image" Target="../media/image25.wmf"/><Relationship Id="rId4" Type="http://schemas.openxmlformats.org/officeDocument/2006/relationships/image" Target="../media/image26.wmf"/><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27.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27.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2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29.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9.xml.rels><?xml version="1.0" encoding="UTF-8" standalone="yes"?>
<Relationships xmlns="http://schemas.openxmlformats.org/package/2006/relationships"><Relationship Id="rId3" Type="http://schemas.openxmlformats.org/officeDocument/2006/relationships/image" Target="../media/image30.wmf"/><Relationship Id="rId4" Type="http://schemas.openxmlformats.org/officeDocument/2006/relationships/image" Target="../media/image31.jpe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jpeg"/></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 Id="rId3" Type="http://schemas.openxmlformats.org/officeDocument/2006/relationships/image" Target="../media/image34.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3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28.png"/></Relationships>
</file>

<file path=ppt/slides/_rels/slide44.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2.png"/><Relationship Id="rId5" Type="http://schemas.openxmlformats.org/officeDocument/2006/relationships/image" Target="../media/image34.jpeg"/><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37.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8.png"/><Relationship Id="rId3" Type="http://schemas.openxmlformats.org/officeDocument/2006/relationships/image" Target="../media/image3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1.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 Id="rId3" Type="http://schemas.openxmlformats.org/officeDocument/2006/relationships/image" Target="../media/image1.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1.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40.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3.wmf"/><Relationship Id="rId5" Type="http://schemas.openxmlformats.org/officeDocument/2006/relationships/image" Target="../media/image4.jpeg"/><Relationship Id="rId6" Type="http://schemas.openxmlformats.org/officeDocument/2006/relationships/image" Target="../media/image5.wmf"/><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5" Type="http://schemas.openxmlformats.org/officeDocument/2006/relationships/image" Target="../media/image1.jpeg"/><Relationship Id="rId6"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609600" y="990600"/>
            <a:ext cx="7772400" cy="1470025"/>
          </a:xfrm>
        </p:spPr>
        <p:txBody>
          <a:bodyPr/>
          <a:lstStyle/>
          <a:p>
            <a:pPr eaLnBrk="1" hangingPunct="1"/>
            <a:r>
              <a:rPr lang="en-US" smtClean="0"/>
              <a:t>i3 Professional Development</a:t>
            </a:r>
          </a:p>
        </p:txBody>
      </p:sp>
      <p:sp>
        <p:nvSpPr>
          <p:cNvPr id="3" name="Subtitle 2"/>
          <p:cNvSpPr>
            <a:spLocks noGrp="1"/>
          </p:cNvSpPr>
          <p:nvPr>
            <p:ph type="subTitle" idx="1"/>
          </p:nvPr>
        </p:nvSpPr>
        <p:spPr>
          <a:xfrm>
            <a:off x="1524000" y="2438400"/>
            <a:ext cx="6400800" cy="1752600"/>
          </a:xfrm>
        </p:spPr>
        <p:txBody>
          <a:bodyPr rtlCol="0">
            <a:normAutofit/>
          </a:bodyPr>
          <a:lstStyle/>
          <a:p>
            <a:pPr eaLnBrk="1" fontAlgn="auto" hangingPunct="1">
              <a:spcAft>
                <a:spcPts val="0"/>
              </a:spcAft>
              <a:buFont typeface="Arial" pitchFamily="34" charset="0"/>
              <a:buNone/>
              <a:defRPr/>
            </a:pPr>
            <a:r>
              <a:rPr lang="en-US" dirty="0" smtClean="0"/>
              <a:t>Monett Public Schools</a:t>
            </a:r>
          </a:p>
          <a:p>
            <a:pPr eaLnBrk="1" fontAlgn="auto" hangingPunct="1">
              <a:spcAft>
                <a:spcPts val="0"/>
              </a:spcAft>
              <a:buFont typeface="Arial" pitchFamily="34" charset="0"/>
              <a:buNone/>
              <a:defRPr/>
            </a:pPr>
            <a:r>
              <a:rPr lang="en-US" dirty="0" smtClean="0"/>
              <a:t>April 14, 2014</a:t>
            </a:r>
            <a:endParaRPr lang="en-US" dirty="0"/>
          </a:p>
        </p:txBody>
      </p:sp>
      <p:pic>
        <p:nvPicPr>
          <p:cNvPr id="14339" name="Picture 3"/>
          <p:cNvPicPr>
            <a:picLocks noChangeAspect="1"/>
          </p:cNvPicPr>
          <p:nvPr/>
        </p:nvPicPr>
        <p:blipFill>
          <a:blip r:embed="rId3"/>
          <a:srcRect/>
          <a:stretch>
            <a:fillRect/>
          </a:stretch>
        </p:blipFill>
        <p:spPr bwMode="auto">
          <a:xfrm>
            <a:off x="6823075"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pPr eaLnBrk="1" hangingPunct="1"/>
            <a:r>
              <a:rPr lang="en-US" smtClean="0"/>
              <a:t>The Theme of Conversation/Dialogue</a:t>
            </a:r>
          </a:p>
        </p:txBody>
      </p:sp>
      <p:sp>
        <p:nvSpPr>
          <p:cNvPr id="29698" name="Content Placeholder 2"/>
          <p:cNvSpPr>
            <a:spLocks noGrp="1"/>
          </p:cNvSpPr>
          <p:nvPr>
            <p:ph idx="1"/>
          </p:nvPr>
        </p:nvSpPr>
        <p:spPr>
          <a:xfrm>
            <a:off x="457200" y="1600200"/>
            <a:ext cx="8229600" cy="2438400"/>
          </a:xfrm>
        </p:spPr>
        <p:txBody>
          <a:bodyPr/>
          <a:lstStyle/>
          <a:p>
            <a:pPr marL="0" indent="0" eaLnBrk="1" hangingPunct="1"/>
            <a:r>
              <a:rPr lang="en-US" smtClean="0"/>
              <a:t>Academic writing as entering conversation</a:t>
            </a:r>
          </a:p>
          <a:p>
            <a:pPr marL="0" indent="0" eaLnBrk="1" hangingPunct="1"/>
            <a:r>
              <a:rPr lang="en-US" smtClean="0"/>
              <a:t>Professional development as conversation and dialogue</a:t>
            </a:r>
          </a:p>
          <a:p>
            <a:pPr marL="0" indent="0" eaLnBrk="1" hangingPunct="1"/>
            <a:r>
              <a:rPr lang="en-US" smtClean="0"/>
              <a:t>Student work as a contribution to conversation</a:t>
            </a:r>
          </a:p>
          <a:p>
            <a:pPr marL="0" indent="0" eaLnBrk="1" hangingPunct="1">
              <a:buFont typeface="Arial" charset="0"/>
              <a:buNone/>
            </a:pPr>
            <a:endParaRPr lang="en-US" smtClean="0"/>
          </a:p>
          <a:p>
            <a:pPr marL="0" indent="0" eaLnBrk="1" hangingPunct="1">
              <a:buFont typeface="Arial" charset="0"/>
              <a:buNone/>
            </a:pPr>
            <a:endParaRPr lang="en-US" smtClean="0"/>
          </a:p>
        </p:txBody>
      </p:sp>
      <p:pic>
        <p:nvPicPr>
          <p:cNvPr id="29702" name="Picture 6" descr="conversations"/>
          <p:cNvPicPr>
            <a:picLocks noChangeAspect="1" noChangeArrowheads="1"/>
          </p:cNvPicPr>
          <p:nvPr/>
        </p:nvPicPr>
        <p:blipFill>
          <a:blip r:embed="rId3"/>
          <a:srcRect/>
          <a:stretch>
            <a:fillRect/>
          </a:stretch>
        </p:blipFill>
        <p:spPr bwMode="auto">
          <a:xfrm>
            <a:off x="2667000" y="4038600"/>
            <a:ext cx="3886200" cy="2592388"/>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Title 1"/>
          <p:cNvSpPr>
            <a:spLocks noGrp="1"/>
          </p:cNvSpPr>
          <p:nvPr>
            <p:ph type="title"/>
          </p:nvPr>
        </p:nvSpPr>
        <p:spPr/>
        <p:txBody>
          <a:bodyPr/>
          <a:lstStyle/>
          <a:p>
            <a:pPr eaLnBrk="1" hangingPunct="1"/>
            <a:r>
              <a:rPr lang="en-US" smtClean="0"/>
              <a:t>Definitions</a:t>
            </a:r>
          </a:p>
        </p:txBody>
      </p:sp>
      <p:sp>
        <p:nvSpPr>
          <p:cNvPr id="114693" name="Rectangle 5"/>
          <p:cNvSpPr>
            <a:spLocks noGrp="1"/>
          </p:cNvSpPr>
          <p:nvPr>
            <p:ph type="body" idx="1"/>
          </p:nvPr>
        </p:nvSpPr>
        <p:spPr/>
        <p:txBody>
          <a:bodyPr/>
          <a:lstStyle/>
          <a:p>
            <a:pPr>
              <a:buFont typeface="Arial" charset="0"/>
              <a:buNone/>
            </a:pPr>
            <a:r>
              <a:rPr lang="en-US" smtClean="0"/>
              <a:t>Talking to the Text – developing an argument “not just by looking inward but…by listening carefully to what others are saying and engaging with other views” </a:t>
            </a:r>
            <a:r>
              <a:rPr lang="en-US" sz="1800" i="1" smtClean="0"/>
              <a:t>They Say, I Say</a:t>
            </a:r>
            <a:endParaRPr lang="en-US" smtClean="0"/>
          </a:p>
          <a:p>
            <a:pPr>
              <a:buFont typeface="Arial" charset="0"/>
              <a:buNone/>
            </a:pPr>
            <a:r>
              <a:rPr lang="en-US" smtClean="0"/>
              <a:t>Layered text – multiple texts and a variety of texts used to add layers of thinking</a:t>
            </a:r>
          </a:p>
        </p:txBody>
      </p:sp>
      <p:pic>
        <p:nvPicPr>
          <p:cNvPr id="114692"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itle 1"/>
          <p:cNvSpPr>
            <a:spLocks noGrp="1"/>
          </p:cNvSpPr>
          <p:nvPr>
            <p:ph type="title"/>
          </p:nvPr>
        </p:nvSpPr>
        <p:spPr>
          <a:xfrm>
            <a:off x="457200" y="304800"/>
            <a:ext cx="8229600" cy="1143000"/>
          </a:xfrm>
        </p:spPr>
        <p:txBody>
          <a:bodyPr/>
          <a:lstStyle/>
          <a:p>
            <a:pPr eaLnBrk="1" hangingPunct="1"/>
            <a:r>
              <a:rPr lang="en-US" smtClean="0"/>
              <a:t>…and terms used in argument</a:t>
            </a:r>
          </a:p>
        </p:txBody>
      </p:sp>
      <p:sp>
        <p:nvSpPr>
          <p:cNvPr id="117763" name="Rectangle 3"/>
          <p:cNvSpPr>
            <a:spLocks noGrp="1"/>
          </p:cNvSpPr>
          <p:nvPr>
            <p:ph type="body" idx="1"/>
          </p:nvPr>
        </p:nvSpPr>
        <p:spPr/>
        <p:txBody>
          <a:bodyPr/>
          <a:lstStyle/>
          <a:p>
            <a:pPr>
              <a:spcBef>
                <a:spcPct val="0"/>
              </a:spcBef>
            </a:pPr>
            <a:r>
              <a:rPr lang="en-US" sz="2400" u="sng" smtClean="0"/>
              <a:t>Argument:</a:t>
            </a:r>
            <a:r>
              <a:rPr lang="en-US" sz="2400" smtClean="0"/>
              <a:t> A mode of writing intended to win the reader’s agreement. Differs from persuasion by the fact that its goal is to discover truth versus changing someone’s point of view.</a:t>
            </a:r>
          </a:p>
          <a:p>
            <a:r>
              <a:rPr lang="en-US" sz="2400" u="sng" smtClean="0"/>
              <a:t>Claim:</a:t>
            </a:r>
            <a:r>
              <a:rPr lang="en-US" sz="2400" smtClean="0"/>
              <a:t> another word for thesis or proposition. What point will this paper try to make? What opinion is this author defending?</a:t>
            </a:r>
          </a:p>
          <a:p>
            <a:r>
              <a:rPr lang="en-US" sz="2400" u="sng" smtClean="0"/>
              <a:t>Evidence and reasons:</a:t>
            </a:r>
            <a:r>
              <a:rPr lang="en-US" sz="2400" smtClean="0"/>
              <a:t> something that furnishes proof; the factual basis of an argument</a:t>
            </a:r>
          </a:p>
          <a:p>
            <a:pPr>
              <a:buFont typeface="Arial" charset="0"/>
              <a:buNone/>
            </a:pPr>
            <a:r>
              <a:rPr lang="en-US" smtClean="0"/>
              <a:t> </a:t>
            </a:r>
          </a:p>
          <a:p>
            <a:endParaRPr lang="en-US" smtClean="0"/>
          </a:p>
          <a:p>
            <a:pPr>
              <a:spcBef>
                <a:spcPct val="0"/>
              </a:spcBef>
            </a:pPr>
            <a:endParaRPr lang="en-US" smtClean="0"/>
          </a:p>
          <a:p>
            <a:pPr>
              <a:buFont typeface="Arial" charset="0"/>
              <a:buNone/>
            </a:pPr>
            <a:endParaRPr lang="en-US" smtClean="0"/>
          </a:p>
        </p:txBody>
      </p:sp>
      <p:pic>
        <p:nvPicPr>
          <p:cNvPr id="117764"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n-US" smtClean="0"/>
              <a:t>Write into the Lesson</a:t>
            </a:r>
          </a:p>
        </p:txBody>
      </p:sp>
      <p:sp>
        <p:nvSpPr>
          <p:cNvPr id="3" name="Content Placeholder 2"/>
          <p:cNvSpPr>
            <a:spLocks noGrp="1"/>
          </p:cNvSpPr>
          <p:nvPr>
            <p:ph idx="1"/>
          </p:nvPr>
        </p:nvSpPr>
        <p:spPr/>
        <p:txBody>
          <a:bodyPr/>
          <a:lstStyle/>
          <a:p>
            <a:pPr marL="0" indent="0" eaLnBrk="1" hangingPunct="1">
              <a:buFont typeface="Arial" charset="0"/>
              <a:buNone/>
            </a:pPr>
            <a:r>
              <a:rPr lang="en-US" sz="3600" smtClean="0">
                <a:hlinkClick r:id="rId3"/>
              </a:rPr>
              <a:t>“I Teach for the Fire” </a:t>
            </a:r>
            <a:r>
              <a:rPr lang="en-US" sz="2400" smtClean="0"/>
              <a:t>Taylor Mali</a:t>
            </a:r>
          </a:p>
          <a:p>
            <a:pPr marL="0" indent="0" eaLnBrk="1" hangingPunct="1">
              <a:buFont typeface="Arial" charset="0"/>
              <a:buNone/>
            </a:pPr>
            <a:r>
              <a:rPr lang="en-US" sz="3600" smtClean="0"/>
              <a:t>“They say that those who seek to teach</a:t>
            </a:r>
            <a:br>
              <a:rPr lang="en-US" sz="3600" smtClean="0"/>
            </a:br>
            <a:r>
              <a:rPr lang="en-US" sz="3600" smtClean="0"/>
              <a:t>must never cease to learn.”</a:t>
            </a:r>
          </a:p>
          <a:p>
            <a:pPr marL="0" indent="0" eaLnBrk="1" hangingPunct="1">
              <a:buFont typeface="Arial" charset="0"/>
              <a:buNone/>
            </a:pPr>
            <a:endParaRPr lang="en-US" sz="2400" smtClean="0"/>
          </a:p>
          <a:p>
            <a:pPr marL="0" indent="0" eaLnBrk="1" hangingPunct="1">
              <a:buFont typeface="Arial" charset="0"/>
              <a:buNone/>
            </a:pPr>
            <a:r>
              <a:rPr lang="en-US" sz="3600" smtClean="0">
                <a:solidFill>
                  <a:srgbClr val="000000"/>
                </a:solidFill>
              </a:rPr>
              <a:t>“The teacher is the chief learner in the classroom.” </a:t>
            </a:r>
            <a:r>
              <a:rPr lang="en-US" sz="2400" smtClean="0">
                <a:solidFill>
                  <a:srgbClr val="000000"/>
                </a:solidFill>
              </a:rPr>
              <a:t>Donald Graves</a:t>
            </a:r>
          </a:p>
        </p:txBody>
      </p:sp>
      <p:pic>
        <p:nvPicPr>
          <p:cNvPr id="30723" name="Picture 3"/>
          <p:cNvPicPr>
            <a:picLocks noChangeAspect="1"/>
          </p:cNvPicPr>
          <p:nvPr/>
        </p:nvPicPr>
        <p:blipFill>
          <a:blip r:embed="rId4"/>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pPr eaLnBrk="1" hangingPunct="1"/>
            <a:r>
              <a:rPr lang="en-US" smtClean="0"/>
              <a:t>Professional Learning Shifts</a:t>
            </a:r>
          </a:p>
        </p:txBody>
      </p:sp>
      <p:pic>
        <p:nvPicPr>
          <p:cNvPr id="32770"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32771" name="Content Placeholder 4" descr="http://www.learningfirst.org/sites/default/files/assets/ShiftKey1WEB2.jpg"/>
          <p:cNvPicPr>
            <a:picLocks noGrp="1"/>
          </p:cNvPicPr>
          <p:nvPr>
            <p:ph idx="1"/>
          </p:nvPr>
        </p:nvPicPr>
        <p:blipFill>
          <a:blip r:embed="rId4"/>
          <a:srcRect/>
          <a:stretch>
            <a:fillRect/>
          </a:stretch>
        </p:blipFill>
        <p:spPr>
          <a:xfrm>
            <a:off x="2870200" y="2133600"/>
            <a:ext cx="3402013" cy="2633663"/>
          </a:xfr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pPr eaLnBrk="1" hangingPunct="1"/>
            <a:r>
              <a:rPr lang="en-US" smtClean="0"/>
              <a:t>Goals of the Grant</a:t>
            </a:r>
            <a:br>
              <a:rPr lang="en-US" smtClean="0"/>
            </a:br>
            <a:r>
              <a:rPr lang="en-US" smtClean="0"/>
              <a:t>and Our Logic Model</a:t>
            </a:r>
          </a:p>
        </p:txBody>
      </p:sp>
      <p:pic>
        <p:nvPicPr>
          <p:cNvPr id="34818" name="Content Placeholder 1"/>
          <p:cNvPicPr>
            <a:picLocks noGrp="1" noChangeAspect="1"/>
          </p:cNvPicPr>
          <p:nvPr>
            <p:ph idx="1"/>
          </p:nvPr>
        </p:nvPicPr>
        <p:blipFill>
          <a:blip r:embed="rId3"/>
          <a:srcRect/>
          <a:stretch>
            <a:fillRect/>
          </a:stretch>
        </p:blipFill>
        <p:spPr>
          <a:xfrm>
            <a:off x="866775" y="2338388"/>
            <a:ext cx="7410450" cy="3048000"/>
          </a:xfrm>
        </p:spPr>
      </p:pic>
      <p:pic>
        <p:nvPicPr>
          <p:cNvPr id="34819" name="Picture 3"/>
          <p:cNvPicPr>
            <a:picLocks noChangeAspect="1"/>
          </p:cNvPicPr>
          <p:nvPr/>
        </p:nvPicPr>
        <p:blipFill>
          <a:blip r:embed="rId4"/>
          <a:srcRect/>
          <a:stretch>
            <a:fillRect/>
          </a:stretch>
        </p:blipFill>
        <p:spPr bwMode="auto">
          <a:xfrm>
            <a:off x="6831013" y="5838825"/>
            <a:ext cx="2320925" cy="1019175"/>
          </a:xfrm>
          <a:prstGeom prst="rect">
            <a:avLst/>
          </a:prstGeom>
          <a:noFill/>
          <a:ln w="9525">
            <a:noFill/>
            <a:miter lim="800000"/>
            <a:headEnd/>
            <a:tailEnd/>
          </a:ln>
        </p:spPr>
      </p:pic>
      <p:sp>
        <p:nvSpPr>
          <p:cNvPr id="34820" name="TextBox 3"/>
          <p:cNvSpPr txBox="1">
            <a:spLocks noChangeArrowheads="1"/>
          </p:cNvSpPr>
          <p:nvPr/>
        </p:nvSpPr>
        <p:spPr bwMode="auto">
          <a:xfrm>
            <a:off x="3951288" y="2209800"/>
            <a:ext cx="5181600" cy="523875"/>
          </a:xfrm>
          <a:prstGeom prst="rect">
            <a:avLst/>
          </a:prstGeom>
          <a:noFill/>
          <a:ln w="9525">
            <a:noFill/>
            <a:miter lim="800000"/>
            <a:headEnd/>
            <a:tailEnd/>
          </a:ln>
        </p:spPr>
        <p:txBody>
          <a:bodyPr>
            <a:spAutoFit/>
          </a:bodyPr>
          <a:lstStyle/>
          <a:p>
            <a:r>
              <a:rPr lang="en-US" sz="2800" b="1">
                <a:solidFill>
                  <a:srgbClr val="FF0000"/>
                </a:solidFill>
              </a:rPr>
              <a:t>How Are We Doing?</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pPr eaLnBrk="1" hangingPunct="1"/>
            <a:r>
              <a:rPr lang="en-US" smtClean="0"/>
              <a:t>Assignments and Student Work</a:t>
            </a:r>
          </a:p>
        </p:txBody>
      </p:sp>
      <p:pic>
        <p:nvPicPr>
          <p:cNvPr id="36866"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36871" name="Text Box 7"/>
          <p:cNvSpPr txBox="1">
            <a:spLocks noChangeArrowheads="1"/>
          </p:cNvSpPr>
          <p:nvPr/>
        </p:nvSpPr>
        <p:spPr bwMode="auto">
          <a:xfrm>
            <a:off x="914400" y="4267200"/>
            <a:ext cx="7315200" cy="1373188"/>
          </a:xfrm>
          <a:prstGeom prst="rect">
            <a:avLst/>
          </a:prstGeom>
          <a:noFill/>
          <a:ln w="9525">
            <a:noFill/>
            <a:miter lim="800000"/>
            <a:headEnd/>
            <a:tailEnd/>
          </a:ln>
          <a:effectLst/>
        </p:spPr>
        <p:txBody>
          <a:bodyPr>
            <a:spAutoFit/>
          </a:bodyPr>
          <a:lstStyle/>
          <a:p>
            <a:pPr>
              <a:spcBef>
                <a:spcPct val="50000"/>
              </a:spcBef>
            </a:pPr>
            <a:r>
              <a:rPr lang="en-US" sz="2800"/>
              <a:t>What is the evidence that the goals of the grant and outcomes of the logic model are being met?</a:t>
            </a:r>
          </a:p>
        </p:txBody>
      </p:sp>
      <p:sp>
        <p:nvSpPr>
          <p:cNvPr id="36873" name="AutoShape 9" descr="2Q=="/>
          <p:cNvSpPr>
            <a:spLocks noChangeAspect="1" noChangeArrowheads="1"/>
          </p:cNvSpPr>
          <p:nvPr/>
        </p:nvSpPr>
        <p:spPr bwMode="auto">
          <a:xfrm>
            <a:off x="4419600" y="3276600"/>
            <a:ext cx="304800" cy="304800"/>
          </a:xfrm>
          <a:prstGeom prst="rect">
            <a:avLst/>
          </a:prstGeom>
          <a:noFill/>
        </p:spPr>
        <p:txBody>
          <a:bodyPr/>
          <a:lstStyle/>
          <a:p>
            <a:endParaRPr lang="en-US"/>
          </a:p>
        </p:txBody>
      </p:sp>
      <p:sp>
        <p:nvSpPr>
          <p:cNvPr id="36875" name="AutoShape 11" descr="2Q=="/>
          <p:cNvSpPr>
            <a:spLocks noChangeAspect="1" noChangeArrowheads="1"/>
          </p:cNvSpPr>
          <p:nvPr/>
        </p:nvSpPr>
        <p:spPr bwMode="auto">
          <a:xfrm>
            <a:off x="4419600" y="3276600"/>
            <a:ext cx="304800" cy="304800"/>
          </a:xfrm>
          <a:prstGeom prst="rect">
            <a:avLst/>
          </a:prstGeom>
          <a:noFill/>
        </p:spPr>
        <p:txBody>
          <a:bodyPr/>
          <a:lstStyle/>
          <a:p>
            <a:endParaRPr lang="en-US"/>
          </a:p>
        </p:txBody>
      </p:sp>
      <p:sp>
        <p:nvSpPr>
          <p:cNvPr id="36877" name="AutoShape 13" descr="2Q=="/>
          <p:cNvSpPr>
            <a:spLocks noChangeAspect="1" noChangeArrowheads="1"/>
          </p:cNvSpPr>
          <p:nvPr/>
        </p:nvSpPr>
        <p:spPr bwMode="auto">
          <a:xfrm>
            <a:off x="4419600" y="3276600"/>
            <a:ext cx="304800" cy="304800"/>
          </a:xfrm>
          <a:prstGeom prst="rect">
            <a:avLst/>
          </a:prstGeom>
          <a:noFill/>
        </p:spPr>
        <p:txBody>
          <a:bodyPr/>
          <a:lstStyle/>
          <a:p>
            <a:endParaRPr lang="en-US"/>
          </a:p>
        </p:txBody>
      </p:sp>
      <p:pic>
        <p:nvPicPr>
          <p:cNvPr id="36879" name="Picture 15" descr="rapid1"/>
          <p:cNvPicPr>
            <a:picLocks noChangeAspect="1" noChangeArrowheads="1"/>
          </p:cNvPicPr>
          <p:nvPr/>
        </p:nvPicPr>
        <p:blipFill>
          <a:blip r:embed="rId4"/>
          <a:srcRect/>
          <a:stretch>
            <a:fillRect/>
          </a:stretch>
        </p:blipFill>
        <p:spPr bwMode="auto">
          <a:xfrm>
            <a:off x="2209800" y="1219200"/>
            <a:ext cx="4524375" cy="2867025"/>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pPr eaLnBrk="1" hangingPunct="1"/>
            <a:r>
              <a:rPr lang="en-US" smtClean="0"/>
              <a:t>A Blog Post</a:t>
            </a:r>
          </a:p>
        </p:txBody>
      </p:sp>
      <p:pic>
        <p:nvPicPr>
          <p:cNvPr id="40962"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40963" name="Picture 2" descr="DC4"/>
          <p:cNvPicPr>
            <a:picLocks noGrp="1" noChangeAspect="1" noChangeArrowheads="1"/>
          </p:cNvPicPr>
          <p:nvPr>
            <p:ph idx="1"/>
          </p:nvPr>
        </p:nvPicPr>
        <p:blipFill>
          <a:blip r:embed="rId4"/>
          <a:srcRect/>
          <a:stretch>
            <a:fillRect/>
          </a:stretch>
        </p:blipFill>
        <p:spPr>
          <a:xfrm>
            <a:off x="725488" y="2008188"/>
            <a:ext cx="7693025" cy="1619250"/>
          </a:xfrm>
        </p:spPr>
      </p:pic>
      <p:sp>
        <p:nvSpPr>
          <p:cNvPr id="40964" name="TextBox 1"/>
          <p:cNvSpPr txBox="1">
            <a:spLocks noChangeArrowheads="1"/>
          </p:cNvSpPr>
          <p:nvPr/>
        </p:nvSpPr>
        <p:spPr bwMode="auto">
          <a:xfrm>
            <a:off x="995363" y="4114800"/>
            <a:ext cx="7691437" cy="946150"/>
          </a:xfrm>
          <a:prstGeom prst="rect">
            <a:avLst/>
          </a:prstGeom>
          <a:noFill/>
          <a:ln w="9525">
            <a:noFill/>
            <a:miter lim="800000"/>
            <a:headEnd/>
            <a:tailEnd/>
          </a:ln>
        </p:spPr>
        <p:txBody>
          <a:bodyPr>
            <a:spAutoFit/>
          </a:bodyPr>
          <a:lstStyle/>
          <a:p>
            <a:r>
              <a:rPr lang="en-US" sz="2800"/>
              <a:t>“Why Professional Development Is Important </a:t>
            </a:r>
            <a:br>
              <a:rPr lang="en-US" sz="2800"/>
            </a:br>
            <a:r>
              <a:rPr lang="en-US" sz="2800"/>
              <a:t>to Teachers and Their Students”</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idx="4294967295"/>
          </p:nvPr>
        </p:nvSpPr>
        <p:spPr/>
        <p:txBody>
          <a:bodyPr/>
          <a:lstStyle/>
          <a:p>
            <a:pPr eaLnBrk="1" hangingPunct="1"/>
            <a:r>
              <a:rPr lang="en-US" sz="4000" smtClean="0"/>
              <a:t>Break</a:t>
            </a:r>
          </a:p>
        </p:txBody>
      </p:sp>
      <p:sp>
        <p:nvSpPr>
          <p:cNvPr id="38914" name="Content Placeholder 2"/>
          <p:cNvSpPr>
            <a:spLocks noGrp="1"/>
          </p:cNvSpPr>
          <p:nvPr>
            <p:ph idx="4294967295"/>
          </p:nvPr>
        </p:nvSpPr>
        <p:spPr/>
        <p:txBody>
          <a:bodyPr/>
          <a:lstStyle/>
          <a:p>
            <a:pPr eaLnBrk="1" hangingPunct="1">
              <a:buFont typeface="Arial" charset="0"/>
              <a:buNone/>
            </a:pPr>
            <a:endParaRPr lang="en-US" smtClean="0"/>
          </a:p>
        </p:txBody>
      </p:sp>
      <p:pic>
        <p:nvPicPr>
          <p:cNvPr id="38915"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38916" name="Picture 2" descr="https://encrypted-tbn0.gstatic.com/images?q=tbn:ANd9GcTxDYSZT5-yXvm8uDi9YHE7Kwu0tCsQMaMUkwVda37fhaOey95h">
            <a:hlinkClick r:id="rId4"/>
          </p:cNvPr>
          <p:cNvPicPr>
            <a:picLocks noChangeAspect="1" noChangeArrowheads="1"/>
          </p:cNvPicPr>
          <p:nvPr/>
        </p:nvPicPr>
        <p:blipFill>
          <a:blip r:embed="rId5"/>
          <a:srcRect/>
          <a:stretch>
            <a:fillRect/>
          </a:stretch>
        </p:blipFill>
        <p:spPr bwMode="auto">
          <a:xfrm>
            <a:off x="2438400" y="2819400"/>
            <a:ext cx="4048125" cy="1905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itle 1"/>
          <p:cNvSpPr>
            <a:spLocks noGrp="1"/>
          </p:cNvSpPr>
          <p:nvPr>
            <p:ph type="title" idx="4294967295"/>
          </p:nvPr>
        </p:nvSpPr>
        <p:spPr/>
        <p:txBody>
          <a:bodyPr/>
          <a:lstStyle/>
          <a:p>
            <a:pPr eaLnBrk="1" hangingPunct="1"/>
            <a:r>
              <a:rPr lang="en-US" smtClean="0"/>
              <a:t>A Blog Post</a:t>
            </a:r>
          </a:p>
        </p:txBody>
      </p:sp>
      <p:pic>
        <p:nvPicPr>
          <p:cNvPr id="108547"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108548" name="Picture 2" descr="DC4"/>
          <p:cNvPicPr>
            <a:picLocks noGrp="1" noChangeAspect="1" noChangeArrowheads="1"/>
          </p:cNvPicPr>
          <p:nvPr>
            <p:ph idx="4294967295"/>
          </p:nvPr>
        </p:nvPicPr>
        <p:blipFill>
          <a:blip r:embed="rId4"/>
          <a:srcRect/>
          <a:stretch>
            <a:fillRect/>
          </a:stretch>
        </p:blipFill>
        <p:spPr>
          <a:xfrm>
            <a:off x="725488" y="2008188"/>
            <a:ext cx="7693025" cy="1619250"/>
          </a:xfrm>
        </p:spPr>
      </p:pic>
      <p:sp>
        <p:nvSpPr>
          <p:cNvPr id="108549" name="TextBox 1"/>
          <p:cNvSpPr txBox="1">
            <a:spLocks noChangeArrowheads="1"/>
          </p:cNvSpPr>
          <p:nvPr/>
        </p:nvSpPr>
        <p:spPr bwMode="auto">
          <a:xfrm>
            <a:off x="995363" y="4114800"/>
            <a:ext cx="7691437" cy="1800225"/>
          </a:xfrm>
          <a:prstGeom prst="rect">
            <a:avLst/>
          </a:prstGeom>
          <a:noFill/>
          <a:ln w="9525">
            <a:noFill/>
            <a:miter lim="800000"/>
            <a:headEnd/>
            <a:tailEnd/>
          </a:ln>
        </p:spPr>
        <p:txBody>
          <a:bodyPr>
            <a:spAutoFit/>
          </a:bodyPr>
          <a:lstStyle/>
          <a:p>
            <a:r>
              <a:rPr lang="en-US" sz="2800"/>
              <a:t>“Why Professional Development Is Important </a:t>
            </a:r>
            <a:br>
              <a:rPr lang="en-US" sz="2800"/>
            </a:br>
            <a:r>
              <a:rPr lang="en-US" sz="2800"/>
              <a:t>to Teachers and Their Students”</a:t>
            </a:r>
          </a:p>
          <a:p>
            <a:endParaRPr lang="en-US" sz="2800"/>
          </a:p>
          <a:p>
            <a:r>
              <a:rPr lang="en-US" sz="2800"/>
              <a:t>Do you agree?</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rPr>
              <a:t>                 Housekeeping</a:t>
            </a:r>
            <a:endParaRPr lang="en-US" dirty="0">
              <a:effectLst>
                <a:outerShdw blurRad="38100" dist="38100" dir="2700000" algn="tl">
                  <a:srgbClr val="000000">
                    <a:alpha val="43137"/>
                  </a:srgbClr>
                </a:outerShdw>
              </a:effectLst>
            </a:endParaRPr>
          </a:p>
        </p:txBody>
      </p:sp>
      <p:pic>
        <p:nvPicPr>
          <p:cNvPr id="16386" name="Content Placeholder 3"/>
          <p:cNvPicPr>
            <a:picLocks noGrp="1" noChangeAspect="1"/>
          </p:cNvPicPr>
          <p:nvPr>
            <p:ph idx="1"/>
          </p:nvPr>
        </p:nvPicPr>
        <p:blipFill>
          <a:blip r:embed="rId3"/>
          <a:srcRect/>
          <a:stretch>
            <a:fillRect/>
          </a:stretch>
        </p:blipFill>
        <p:spPr>
          <a:xfrm>
            <a:off x="6745288" y="5803900"/>
            <a:ext cx="2398712" cy="1054100"/>
          </a:xfrm>
        </p:spPr>
      </p:pic>
      <p:pic>
        <p:nvPicPr>
          <p:cNvPr id="16387" name="Picture 2" descr="http://chupchap.files.wordpress.com/2008/09/maid.jpg">
            <a:hlinkClick r:id="rId4"/>
          </p:cNvPr>
          <p:cNvPicPr>
            <a:picLocks noChangeAspect="1" noChangeArrowheads="1"/>
          </p:cNvPicPr>
          <p:nvPr/>
        </p:nvPicPr>
        <p:blipFill>
          <a:blip r:embed="rId5"/>
          <a:srcRect/>
          <a:stretch>
            <a:fillRect/>
          </a:stretch>
        </p:blipFill>
        <p:spPr bwMode="auto">
          <a:xfrm>
            <a:off x="0" y="0"/>
            <a:ext cx="3076575" cy="3743325"/>
          </a:xfrm>
          <a:prstGeom prst="rect">
            <a:avLst/>
          </a:prstGeom>
          <a:noFill/>
          <a:ln w="9525">
            <a:noFill/>
            <a:miter lim="800000"/>
            <a:headEnd/>
            <a:tailEnd/>
          </a:ln>
        </p:spPr>
      </p:pic>
      <p:sp>
        <p:nvSpPr>
          <p:cNvPr id="16388" name="TextBox 5"/>
          <p:cNvSpPr txBox="1">
            <a:spLocks noChangeArrowheads="1"/>
          </p:cNvSpPr>
          <p:nvPr/>
        </p:nvSpPr>
        <p:spPr bwMode="auto">
          <a:xfrm>
            <a:off x="2057400" y="2667000"/>
            <a:ext cx="6324600" cy="3046413"/>
          </a:xfrm>
          <a:prstGeom prst="rect">
            <a:avLst/>
          </a:prstGeom>
          <a:noFill/>
          <a:ln w="9525">
            <a:noFill/>
            <a:miter lim="800000"/>
            <a:headEnd/>
            <a:tailEnd/>
          </a:ln>
        </p:spPr>
        <p:txBody>
          <a:bodyPr>
            <a:spAutoFit/>
          </a:bodyPr>
          <a:lstStyle/>
          <a:p>
            <a:pPr>
              <a:buFont typeface="Wingdings" pitchFamily="2" charset="2"/>
              <a:buChar char="§"/>
            </a:pPr>
            <a:r>
              <a:rPr lang="en-US" sz="3200">
                <a:latin typeface="Calibri" pitchFamily="34" charset="0"/>
              </a:rPr>
              <a:t>Please take care of your personal 	needs</a:t>
            </a:r>
          </a:p>
          <a:p>
            <a:pPr>
              <a:buFont typeface="Wingdings" pitchFamily="2" charset="2"/>
              <a:buChar char="§"/>
            </a:pPr>
            <a:r>
              <a:rPr lang="en-US" sz="3200">
                <a:latin typeface="Calibri" pitchFamily="34" charset="0"/>
              </a:rPr>
              <a:t>  Morning and Afternoon Breaks</a:t>
            </a:r>
          </a:p>
          <a:p>
            <a:pPr>
              <a:buFont typeface="Wingdings" pitchFamily="2" charset="2"/>
              <a:buChar char="§"/>
            </a:pPr>
            <a:r>
              <a:rPr lang="en-US" sz="3200">
                <a:latin typeface="Calibri" pitchFamily="34" charset="0"/>
              </a:rPr>
              <a:t>  Lunch (11:30 – 12:30)</a:t>
            </a:r>
          </a:p>
          <a:p>
            <a:pPr>
              <a:buFont typeface="Wingdings" pitchFamily="2" charset="2"/>
              <a:buChar char="§"/>
            </a:pPr>
            <a:r>
              <a:rPr lang="en-US" sz="3200">
                <a:latin typeface="Calibri" pitchFamily="34" charset="0"/>
              </a:rPr>
              <a:t>  Cell Phones</a:t>
            </a:r>
          </a:p>
          <a:p>
            <a:pPr>
              <a:buFont typeface="Wingdings" pitchFamily="2" charset="2"/>
              <a:buChar char="§"/>
            </a:pPr>
            <a:r>
              <a:rPr lang="en-US" sz="3200">
                <a:latin typeface="Calibri" pitchFamily="34" charset="0"/>
              </a:rPr>
              <a:t>  Questions?     Parking Lot</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pPr eaLnBrk="1" hangingPunct="1"/>
            <a:r>
              <a:rPr lang="en-US" smtClean="0"/>
              <a:t>A Conversation as Text</a:t>
            </a:r>
          </a:p>
        </p:txBody>
      </p:sp>
      <p:sp>
        <p:nvSpPr>
          <p:cNvPr id="43010" name="Content Placeholder 2"/>
          <p:cNvSpPr>
            <a:spLocks noGrp="1"/>
          </p:cNvSpPr>
          <p:nvPr>
            <p:ph idx="1"/>
          </p:nvPr>
        </p:nvSpPr>
        <p:spPr/>
        <p:txBody>
          <a:bodyPr/>
          <a:lstStyle/>
          <a:p>
            <a:pPr marL="0" indent="0" eaLnBrk="1" hangingPunct="1">
              <a:buFont typeface="Arial" charset="0"/>
              <a:buNone/>
            </a:pPr>
            <a:r>
              <a:rPr lang="en-US" smtClean="0"/>
              <a:t>My colleagues say ___, but I think ___ because...</a:t>
            </a:r>
          </a:p>
          <a:p>
            <a:pPr marL="0" indent="0" eaLnBrk="1" hangingPunct="1">
              <a:buFont typeface="Arial" charset="0"/>
              <a:buNone/>
            </a:pPr>
            <a:r>
              <a:rPr lang="en-US" smtClean="0"/>
              <a:t>My colleagues say ___, and I agree because… </a:t>
            </a:r>
          </a:p>
          <a:p>
            <a:pPr marL="0" indent="0" eaLnBrk="1" hangingPunct="1">
              <a:buFont typeface="Arial" charset="0"/>
              <a:buNone/>
            </a:pPr>
            <a:endParaRPr lang="en-US" smtClean="0"/>
          </a:p>
          <a:p>
            <a:pPr marL="0" indent="0" eaLnBrk="1" hangingPunct="1">
              <a:buFont typeface="Arial" charset="0"/>
              <a:buNone/>
            </a:pPr>
            <a:endParaRPr lang="en-US" smtClean="0"/>
          </a:p>
        </p:txBody>
      </p:sp>
      <p:pic>
        <p:nvPicPr>
          <p:cNvPr id="4301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43013" name="Picture 5" descr="ignite-student-stories-1jpg-09d582b58861fdcb"/>
          <p:cNvPicPr>
            <a:picLocks noChangeAspect="1" noChangeArrowheads="1"/>
          </p:cNvPicPr>
          <p:nvPr/>
        </p:nvPicPr>
        <p:blipFill>
          <a:blip r:embed="rId4"/>
          <a:srcRect/>
          <a:stretch>
            <a:fillRect/>
          </a:stretch>
        </p:blipFill>
        <p:spPr bwMode="auto">
          <a:xfrm>
            <a:off x="2209800" y="2971800"/>
            <a:ext cx="5181600" cy="3043238"/>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Title 1"/>
          <p:cNvSpPr>
            <a:spLocks noGrp="1"/>
          </p:cNvSpPr>
          <p:nvPr>
            <p:ph type="title" idx="4294967295"/>
          </p:nvPr>
        </p:nvSpPr>
        <p:spPr/>
        <p:txBody>
          <a:bodyPr/>
          <a:lstStyle/>
          <a:p>
            <a:pPr eaLnBrk="1" hangingPunct="1"/>
            <a:r>
              <a:rPr lang="en-US" smtClean="0"/>
              <a:t>And now I’m thinking…</a:t>
            </a:r>
          </a:p>
        </p:txBody>
      </p:sp>
      <p:sp>
        <p:nvSpPr>
          <p:cNvPr id="112643" name="Content Placeholder 2"/>
          <p:cNvSpPr>
            <a:spLocks noGrp="1"/>
          </p:cNvSpPr>
          <p:nvPr>
            <p:ph idx="4294967295"/>
          </p:nvPr>
        </p:nvSpPr>
        <p:spPr/>
        <p:txBody>
          <a:bodyPr/>
          <a:lstStyle/>
          <a:p>
            <a:pPr marL="0" indent="0" eaLnBrk="1" hangingPunct="1">
              <a:buFont typeface="Arial" charset="0"/>
              <a:buNone/>
            </a:pPr>
            <a:r>
              <a:rPr lang="en-US" smtClean="0"/>
              <a:t>Look at your goal from the beginning of the year. What are you thinking now? </a:t>
            </a:r>
          </a:p>
          <a:p>
            <a:pPr marL="0" indent="0" eaLnBrk="1" hangingPunct="1">
              <a:buFont typeface="Arial" charset="0"/>
              <a:buNone/>
            </a:pPr>
            <a:endParaRPr lang="en-US" smtClean="0"/>
          </a:p>
          <a:p>
            <a:pPr marL="0" indent="0" eaLnBrk="1" hangingPunct="1">
              <a:buFont typeface="Arial" charset="0"/>
              <a:buNone/>
            </a:pPr>
            <a:endParaRPr lang="en-US" smtClean="0"/>
          </a:p>
        </p:txBody>
      </p:sp>
      <p:pic>
        <p:nvPicPr>
          <p:cNvPr id="112644"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112650" name="Picture 10" descr="AkXNBiV8bcicQtnnVjtYlRM512ems74BSozdfPGC0BfJkbXOnvSgwOLqN0OdC0zy3SDTvL0Ife8YJNQOnPr-8pBHLorf7yAgU5I1WGlDGh2OV7G-Qgc"/>
          <p:cNvPicPr>
            <a:picLocks noChangeAspect="1" noChangeArrowheads="1"/>
          </p:cNvPicPr>
          <p:nvPr/>
        </p:nvPicPr>
        <p:blipFill>
          <a:blip r:embed="rId4"/>
          <a:srcRect/>
          <a:stretch>
            <a:fillRect/>
          </a:stretch>
        </p:blipFill>
        <p:spPr bwMode="auto">
          <a:xfrm>
            <a:off x="2514600" y="2590800"/>
            <a:ext cx="3327400" cy="33528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idx="4294967295"/>
          </p:nvPr>
        </p:nvSpPr>
        <p:spPr/>
        <p:txBody>
          <a:bodyPr/>
          <a:lstStyle/>
          <a:p>
            <a:pPr eaLnBrk="1" hangingPunct="1"/>
            <a:r>
              <a:rPr lang="en-US" smtClean="0"/>
              <a:t>Your Claim</a:t>
            </a:r>
          </a:p>
        </p:txBody>
      </p:sp>
      <p:sp>
        <p:nvSpPr>
          <p:cNvPr id="110595" name="Content Placeholder 2"/>
          <p:cNvSpPr>
            <a:spLocks noGrp="1"/>
          </p:cNvSpPr>
          <p:nvPr>
            <p:ph idx="4294967295"/>
          </p:nvPr>
        </p:nvSpPr>
        <p:spPr/>
        <p:txBody>
          <a:bodyPr/>
          <a:lstStyle/>
          <a:p>
            <a:pPr marL="0" indent="0" eaLnBrk="1" hangingPunct="1">
              <a:buFont typeface="Arial" charset="0"/>
              <a:buNone/>
            </a:pPr>
            <a:r>
              <a:rPr lang="en-US" smtClean="0"/>
              <a:t>What claim are you making about professional development and your growth as a teacher of writing?</a:t>
            </a:r>
          </a:p>
          <a:p>
            <a:pPr marL="0" indent="0" eaLnBrk="1" hangingPunct="1">
              <a:buFont typeface="Arial" charset="0"/>
              <a:buNone/>
            </a:pPr>
            <a:endParaRPr lang="en-US" smtClean="0"/>
          </a:p>
          <a:p>
            <a:pPr marL="0" indent="0" eaLnBrk="1" hangingPunct="1">
              <a:buFont typeface="Arial" charset="0"/>
              <a:buNone/>
            </a:pPr>
            <a:endParaRPr lang="en-US" smtClean="0"/>
          </a:p>
        </p:txBody>
      </p:sp>
      <p:pic>
        <p:nvPicPr>
          <p:cNvPr id="110596"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110598" name="Picture 6" descr="image"/>
          <p:cNvPicPr>
            <a:picLocks noChangeAspect="1" noChangeArrowheads="1"/>
          </p:cNvPicPr>
          <p:nvPr/>
        </p:nvPicPr>
        <p:blipFill>
          <a:blip r:embed="rId4"/>
          <a:srcRect/>
          <a:stretch>
            <a:fillRect/>
          </a:stretch>
        </p:blipFill>
        <p:spPr bwMode="auto">
          <a:xfrm>
            <a:off x="2362200" y="2819400"/>
            <a:ext cx="4572000" cy="3541713"/>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pPr eaLnBrk="1" hangingPunct="1"/>
            <a:r>
              <a:rPr lang="en-US" smtClean="0"/>
              <a:t>Put It All Together</a:t>
            </a:r>
          </a:p>
        </p:txBody>
      </p:sp>
      <p:pic>
        <p:nvPicPr>
          <p:cNvPr id="45058" name="Content Placeholder 6"/>
          <p:cNvPicPr>
            <a:picLocks noGrp="1" noChangeAspect="1"/>
          </p:cNvPicPr>
          <p:nvPr>
            <p:ph idx="1"/>
          </p:nvPr>
        </p:nvPicPr>
        <p:blipFill>
          <a:blip r:embed="rId3"/>
          <a:srcRect/>
          <a:stretch>
            <a:fillRect/>
          </a:stretch>
        </p:blipFill>
        <p:spPr>
          <a:xfrm>
            <a:off x="457200" y="1676400"/>
            <a:ext cx="2514600" cy="2514600"/>
          </a:xfrm>
        </p:spPr>
      </p:pic>
      <p:pic>
        <p:nvPicPr>
          <p:cNvPr id="45059" name="Picture 3"/>
          <p:cNvPicPr>
            <a:picLocks noChangeAspect="1"/>
          </p:cNvPicPr>
          <p:nvPr/>
        </p:nvPicPr>
        <p:blipFill>
          <a:blip r:embed="rId4"/>
          <a:srcRect/>
          <a:stretch>
            <a:fillRect/>
          </a:stretch>
        </p:blipFill>
        <p:spPr bwMode="auto">
          <a:xfrm>
            <a:off x="6831013" y="5838825"/>
            <a:ext cx="2320925" cy="1019175"/>
          </a:xfrm>
          <a:prstGeom prst="rect">
            <a:avLst/>
          </a:prstGeom>
          <a:noFill/>
          <a:ln w="9525">
            <a:noFill/>
            <a:miter lim="800000"/>
            <a:headEnd/>
            <a:tailEnd/>
          </a:ln>
        </p:spPr>
      </p:pic>
      <p:sp>
        <p:nvSpPr>
          <p:cNvPr id="45061" name="Text Box 5"/>
          <p:cNvSpPr txBox="1">
            <a:spLocks noChangeArrowheads="1"/>
          </p:cNvSpPr>
          <p:nvPr/>
        </p:nvSpPr>
        <p:spPr bwMode="auto">
          <a:xfrm>
            <a:off x="3352800" y="1905000"/>
            <a:ext cx="5181600" cy="4291013"/>
          </a:xfrm>
          <a:prstGeom prst="rect">
            <a:avLst/>
          </a:prstGeom>
          <a:noFill/>
          <a:ln w="9525">
            <a:noFill/>
            <a:miter lim="800000"/>
            <a:headEnd/>
            <a:tailEnd/>
          </a:ln>
          <a:effectLst/>
        </p:spPr>
        <p:txBody>
          <a:bodyPr>
            <a:spAutoFit/>
          </a:bodyPr>
          <a:lstStyle/>
          <a:p>
            <a:pPr>
              <a:buFontTx/>
              <a:buChar char="•"/>
            </a:pPr>
            <a:r>
              <a:rPr lang="en-US" sz="2400"/>
              <a:t>A poem and quote</a:t>
            </a:r>
          </a:p>
          <a:p>
            <a:pPr>
              <a:buFontTx/>
              <a:buChar char="•"/>
            </a:pPr>
            <a:r>
              <a:rPr lang="en-US" sz="2400"/>
              <a:t>A chart</a:t>
            </a:r>
          </a:p>
          <a:p>
            <a:pPr>
              <a:buFontTx/>
              <a:buChar char="•"/>
            </a:pPr>
            <a:r>
              <a:rPr lang="en-US" sz="2400"/>
              <a:t>Goals of the grant and logic model</a:t>
            </a:r>
          </a:p>
          <a:p>
            <a:pPr>
              <a:buFontTx/>
              <a:buChar char="•"/>
            </a:pPr>
            <a:r>
              <a:rPr lang="en-US" sz="2400"/>
              <a:t>Assignments and student work</a:t>
            </a:r>
          </a:p>
          <a:p>
            <a:pPr>
              <a:buFontTx/>
              <a:buChar char="•"/>
            </a:pPr>
            <a:r>
              <a:rPr lang="en-US" sz="2400"/>
              <a:t>A blog post</a:t>
            </a:r>
          </a:p>
          <a:p>
            <a:pPr>
              <a:buFontTx/>
              <a:buChar char="•"/>
            </a:pPr>
            <a:r>
              <a:rPr lang="en-US" sz="2400"/>
              <a:t>Conversations </a:t>
            </a:r>
          </a:p>
          <a:p>
            <a:pPr>
              <a:buFontTx/>
              <a:buChar char="•"/>
            </a:pPr>
            <a:r>
              <a:rPr lang="en-US" sz="2400"/>
              <a:t>Your goals</a:t>
            </a:r>
          </a:p>
          <a:p>
            <a:pPr>
              <a:buFontTx/>
              <a:buChar char="•"/>
            </a:pPr>
            <a:r>
              <a:rPr lang="en-US" sz="2400"/>
              <a:t>A claim</a:t>
            </a:r>
          </a:p>
          <a:p>
            <a:pPr>
              <a:buFontTx/>
              <a:buChar char="•"/>
            </a:pPr>
            <a:endParaRPr lang="en-US" sz="2400"/>
          </a:p>
          <a:p>
            <a:pPr>
              <a:buFontTx/>
              <a:buChar char="•"/>
            </a:pPr>
            <a:endParaRPr lang="en-US" sz="2400"/>
          </a:p>
          <a:p>
            <a:pPr>
              <a:spcBef>
                <a:spcPct val="50000"/>
              </a:spcBef>
            </a:pPr>
            <a:endParaRPr lang="en-US" sz="240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pPr eaLnBrk="1" hangingPunct="1"/>
            <a:endParaRPr lang="en-US" smtClean="0"/>
          </a:p>
        </p:txBody>
      </p:sp>
      <p:pic>
        <p:nvPicPr>
          <p:cNvPr id="47106"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47107" name="Content Placeholder 2"/>
          <p:cNvSpPr>
            <a:spLocks noGrp="1"/>
          </p:cNvSpPr>
          <p:nvPr>
            <p:ph idx="1"/>
          </p:nvPr>
        </p:nvSpPr>
        <p:spPr/>
        <p:txBody>
          <a:bodyPr/>
          <a:lstStyle/>
          <a:p>
            <a:pPr eaLnBrk="1" hangingPunct="1"/>
            <a:r>
              <a:rPr lang="en-US" smtClean="0"/>
              <a:t>Examine wiki and library</a:t>
            </a:r>
          </a:p>
        </p:txBody>
      </p:sp>
      <p:pic>
        <p:nvPicPr>
          <p:cNvPr id="47109" name="Picture 5"/>
          <p:cNvPicPr>
            <a:picLocks noChangeAspect="1" noChangeArrowheads="1"/>
          </p:cNvPicPr>
          <p:nvPr/>
        </p:nvPicPr>
        <p:blipFill>
          <a:blip r:embed="rId4"/>
          <a:srcRect/>
          <a:stretch>
            <a:fillRect/>
          </a:stretch>
        </p:blipFill>
        <p:spPr bwMode="auto">
          <a:xfrm>
            <a:off x="0" y="-1371600"/>
            <a:ext cx="9144000" cy="7073900"/>
          </a:xfrm>
          <a:prstGeom prst="rect">
            <a:avLst/>
          </a:prstGeom>
          <a:noFill/>
          <a:ln w="9525">
            <a:noFill/>
            <a:miter lim="800000"/>
            <a:headEnd/>
            <a:tailEnd/>
          </a:ln>
          <a:effectLst/>
        </p:spPr>
      </p:pic>
      <p:sp>
        <p:nvSpPr>
          <p:cNvPr id="47110" name="Text Box 6"/>
          <p:cNvSpPr txBox="1">
            <a:spLocks noChangeArrowheads="1"/>
          </p:cNvSpPr>
          <p:nvPr/>
        </p:nvSpPr>
        <p:spPr bwMode="auto">
          <a:xfrm>
            <a:off x="228600" y="5715000"/>
            <a:ext cx="6400800" cy="519113"/>
          </a:xfrm>
          <a:prstGeom prst="rect">
            <a:avLst/>
          </a:prstGeom>
          <a:noFill/>
          <a:ln w="9525">
            <a:noFill/>
            <a:miter lim="800000"/>
            <a:headEnd/>
            <a:tailEnd/>
          </a:ln>
          <a:effectLst/>
        </p:spPr>
        <p:txBody>
          <a:bodyPr>
            <a:spAutoFit/>
          </a:bodyPr>
          <a:lstStyle/>
          <a:p>
            <a:pPr>
              <a:spcBef>
                <a:spcPct val="50000"/>
              </a:spcBef>
            </a:pPr>
            <a:r>
              <a:rPr lang="en-US" sz="2800" b="1">
                <a:solidFill>
                  <a:schemeClr val="accent2"/>
                </a:solidFill>
              </a:rPr>
              <a:t>Check out the wiki or the PD books</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eaLnBrk="1" hangingPunct="1"/>
            <a:r>
              <a:rPr lang="en-US" smtClean="0"/>
              <a:t>Lunch</a:t>
            </a:r>
          </a:p>
        </p:txBody>
      </p:sp>
      <p:pic>
        <p:nvPicPr>
          <p:cNvPr id="49154"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49155" name="Picture 1"/>
          <p:cNvPicPr>
            <a:picLocks noGrp="1" noChangeAspect="1" noChangeArrowheads="1"/>
          </p:cNvPicPr>
          <p:nvPr>
            <p:ph idx="1"/>
          </p:nvPr>
        </p:nvPicPr>
        <p:blipFill>
          <a:blip r:embed="rId4"/>
          <a:srcRect/>
          <a:stretch>
            <a:fillRect/>
          </a:stretch>
        </p:blipFill>
        <p:spPr>
          <a:xfrm>
            <a:off x="2438400" y="1295400"/>
            <a:ext cx="4572000" cy="4572000"/>
          </a:xfrm>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p:txBody>
          <a:bodyPr/>
          <a:lstStyle/>
          <a:p>
            <a:pPr eaLnBrk="1" hangingPunct="1"/>
            <a:r>
              <a:rPr lang="en-US" smtClean="0"/>
              <a:t>Unpacking the Morning</a:t>
            </a:r>
          </a:p>
        </p:txBody>
      </p:sp>
      <p:pic>
        <p:nvPicPr>
          <p:cNvPr id="51202"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2" name="Content Placeholder 1"/>
          <p:cNvSpPr>
            <a:spLocks noGrp="1"/>
          </p:cNvSpPr>
          <p:nvPr>
            <p:ph idx="1"/>
          </p:nvPr>
        </p:nvSpPr>
        <p:spPr/>
        <p:txBody>
          <a:bodyPr/>
          <a:lstStyle/>
          <a:p>
            <a:pPr eaLnBrk="1" hangingPunct="1">
              <a:defRPr/>
            </a:pPr>
            <a:r>
              <a:rPr lang="en-US" dirty="0" smtClean="0"/>
              <a:t>This morning, you worked as a student to create a piece of </a:t>
            </a:r>
            <a:r>
              <a:rPr lang="en-US" dirty="0" smtClean="0"/>
              <a:t>writing and make </a:t>
            </a:r>
            <a:r>
              <a:rPr lang="en-US" smtClean="0"/>
              <a:t>a claim</a:t>
            </a:r>
            <a:endParaRPr lang="en-US" dirty="0" smtClean="0"/>
          </a:p>
          <a:p>
            <a:pPr eaLnBrk="1" hangingPunct="1">
              <a:defRPr/>
            </a:pPr>
            <a:endParaRPr lang="en-US" dirty="0"/>
          </a:p>
          <a:p>
            <a:pPr eaLnBrk="1" hangingPunct="1">
              <a:defRPr/>
            </a:pPr>
            <a:r>
              <a:rPr lang="en-US" dirty="0" smtClean="0"/>
              <a:t>We want to think about this as a teacher who will be working with students on argument writing</a:t>
            </a:r>
            <a:endParaRPr lang="en-US" dirty="0"/>
          </a:p>
          <a:p>
            <a:pPr lvl="1" eaLnBrk="1" hangingPunct="1">
              <a:defRPr/>
            </a:pPr>
            <a:r>
              <a:rPr lang="en-US" dirty="0" smtClean="0"/>
              <a:t>What happened this morning that supported you as you wrote your piece?</a:t>
            </a:r>
          </a:p>
          <a:p>
            <a:pPr marL="457200" lvl="1" indent="0" eaLnBrk="1" hangingPunct="1">
              <a:buFont typeface="Arial" charset="0"/>
              <a:buNone/>
              <a:defRPr/>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pPr eaLnBrk="1" hangingPunct="1"/>
            <a:r>
              <a:rPr lang="en-US" smtClean="0"/>
              <a:t>In your group:</a:t>
            </a:r>
          </a:p>
        </p:txBody>
      </p:sp>
      <p:pic>
        <p:nvPicPr>
          <p:cNvPr id="53250"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53251" name="Content Placeholder 1"/>
          <p:cNvSpPr>
            <a:spLocks noGrp="1"/>
          </p:cNvSpPr>
          <p:nvPr>
            <p:ph idx="1"/>
          </p:nvPr>
        </p:nvSpPr>
        <p:spPr/>
        <p:txBody>
          <a:bodyPr/>
          <a:lstStyle/>
          <a:p>
            <a:pPr marL="457200" lvl="1" indent="0" eaLnBrk="1" hangingPunct="1">
              <a:buFont typeface="Arial" charset="0"/>
              <a:buNone/>
            </a:pPr>
            <a:r>
              <a:rPr lang="en-US" smtClean="0"/>
              <a:t>Create a chart of your ideas—what aspects of the morning supported you as you wrote your argumentative piece?</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pPr eaLnBrk="1" hangingPunct="1"/>
            <a:r>
              <a:rPr lang="en-US" smtClean="0"/>
              <a:t>Name it and Claim it</a:t>
            </a:r>
          </a:p>
        </p:txBody>
      </p:sp>
      <p:pic>
        <p:nvPicPr>
          <p:cNvPr id="55298"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2" name="Content Placeholder 1"/>
          <p:cNvSpPr>
            <a:spLocks noGrp="1"/>
          </p:cNvSpPr>
          <p:nvPr>
            <p:ph idx="1"/>
          </p:nvPr>
        </p:nvSpPr>
        <p:spPr/>
        <p:txBody>
          <a:bodyPr/>
          <a:lstStyle/>
          <a:p>
            <a:pPr marL="457200" lvl="1" indent="0" eaLnBrk="1" hangingPunct="1">
              <a:buFont typeface="Arial" charset="0"/>
              <a:buNone/>
              <a:defRPr/>
            </a:pPr>
            <a:r>
              <a:rPr lang="en-US" sz="4000" dirty="0" smtClean="0"/>
              <a:t>Layered Texts</a:t>
            </a:r>
            <a:endParaRPr lang="en-US" dirty="0"/>
          </a:p>
          <a:p>
            <a:pPr lvl="1" eaLnBrk="1" hangingPunct="1">
              <a:defRPr/>
            </a:pPr>
            <a:r>
              <a:rPr lang="en-US" dirty="0" smtClean="0"/>
              <a:t>When could you use an idea like this?</a:t>
            </a:r>
          </a:p>
          <a:p>
            <a:pPr lvl="1" eaLnBrk="1" hangingPunct="1">
              <a:defRPr/>
            </a:pPr>
            <a:r>
              <a:rPr lang="en-US" dirty="0" smtClean="0"/>
              <a:t>What would students be making claims about?</a:t>
            </a:r>
          </a:p>
          <a:p>
            <a:pPr lvl="1" eaLnBrk="1" hangingPunct="1">
              <a:defRPr/>
            </a:pPr>
            <a:r>
              <a:rPr lang="en-US" dirty="0" smtClean="0"/>
              <a:t>What texts would support students to make such claims?</a:t>
            </a:r>
          </a:p>
          <a:p>
            <a:pPr lvl="1" eaLnBrk="1" hangingPunct="1">
              <a:defRPr/>
            </a:pPr>
            <a:r>
              <a:rPr lang="en-US" dirty="0" smtClean="0"/>
              <a:t>How would you order the texts so students were encouraged to think deeper and differently in each phase?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p:txBody>
          <a:bodyPr/>
          <a:lstStyle/>
          <a:p>
            <a:pPr eaLnBrk="1" hangingPunct="1"/>
            <a:r>
              <a:rPr lang="en-US" smtClean="0"/>
              <a:t>Breakouts Explained</a:t>
            </a:r>
          </a:p>
        </p:txBody>
      </p:sp>
      <p:sp>
        <p:nvSpPr>
          <p:cNvPr id="57346" name="Content Placeholder 2"/>
          <p:cNvSpPr>
            <a:spLocks noGrp="1"/>
          </p:cNvSpPr>
          <p:nvPr>
            <p:ph sz="half" idx="1"/>
          </p:nvPr>
        </p:nvSpPr>
        <p:spPr/>
        <p:txBody>
          <a:bodyPr/>
          <a:lstStyle/>
          <a:p>
            <a:pPr marL="0" indent="0" algn="ctr" eaLnBrk="1" hangingPunct="1">
              <a:buFont typeface="Arial" charset="0"/>
              <a:buNone/>
            </a:pPr>
            <a:r>
              <a:rPr lang="en-US" smtClean="0"/>
              <a:t>Assessing student writing</a:t>
            </a:r>
          </a:p>
          <a:p>
            <a:pPr marL="0" indent="0" algn="ctr" eaLnBrk="1" hangingPunct="1">
              <a:buFont typeface="Arial" charset="0"/>
              <a:buNone/>
            </a:pPr>
            <a:r>
              <a:rPr lang="en-US" smtClean="0"/>
              <a:t>(ELA)</a:t>
            </a:r>
          </a:p>
        </p:txBody>
      </p:sp>
      <p:sp>
        <p:nvSpPr>
          <p:cNvPr id="57347" name="Content Placeholder 3"/>
          <p:cNvSpPr>
            <a:spLocks noGrp="1"/>
          </p:cNvSpPr>
          <p:nvPr>
            <p:ph sz="half" idx="2"/>
          </p:nvPr>
        </p:nvSpPr>
        <p:spPr/>
        <p:txBody>
          <a:bodyPr/>
          <a:lstStyle/>
          <a:p>
            <a:pPr marL="0" indent="0" algn="ctr" eaLnBrk="1" hangingPunct="1">
              <a:buFont typeface="Arial" charset="0"/>
              <a:buNone/>
            </a:pPr>
            <a:r>
              <a:rPr lang="en-US" smtClean="0"/>
              <a:t>Formative Assessment</a:t>
            </a:r>
          </a:p>
          <a:p>
            <a:pPr marL="0" indent="0" algn="ctr" eaLnBrk="1" hangingPunct="1">
              <a:buFont typeface="Arial" charset="0"/>
              <a:buNone/>
            </a:pPr>
            <a:r>
              <a:rPr lang="en-US" smtClean="0"/>
              <a:t>(Content)</a:t>
            </a:r>
          </a:p>
        </p:txBody>
      </p:sp>
      <p:pic>
        <p:nvPicPr>
          <p:cNvPr id="57348" name="Picture 4"/>
          <p:cNvPicPr>
            <a:picLocks noChangeAspect="1"/>
          </p:cNvPicPr>
          <p:nvPr/>
        </p:nvPicPr>
        <p:blipFill>
          <a:blip r:embed="rId3"/>
          <a:srcRect/>
          <a:stretch>
            <a:fillRect/>
          </a:stretch>
        </p:blipFill>
        <p:spPr bwMode="auto">
          <a:xfrm>
            <a:off x="5562600" y="3124200"/>
            <a:ext cx="2286000" cy="1524000"/>
          </a:xfrm>
          <a:prstGeom prst="rect">
            <a:avLst/>
          </a:prstGeom>
          <a:noFill/>
          <a:ln w="9525">
            <a:noFill/>
            <a:miter lim="800000"/>
            <a:headEnd/>
            <a:tailEnd/>
          </a:ln>
        </p:spPr>
      </p:pic>
      <p:pic>
        <p:nvPicPr>
          <p:cNvPr id="57349" name="Picture 2" descr="https://encrypted-tbn0.gstatic.com/images?q=tbn:ANd9GcTANjdIxQnJgX6NAB1Wtf4NdyYwo1zBOiALYt-bMGJAai3juKiNwsWK-Yk6"/>
          <p:cNvPicPr>
            <a:picLocks noChangeAspect="1" noChangeArrowheads="1"/>
          </p:cNvPicPr>
          <p:nvPr/>
        </p:nvPicPr>
        <p:blipFill>
          <a:blip r:embed="rId4"/>
          <a:srcRect/>
          <a:stretch>
            <a:fillRect/>
          </a:stretch>
        </p:blipFill>
        <p:spPr bwMode="auto">
          <a:xfrm>
            <a:off x="1143000" y="3200400"/>
            <a:ext cx="2867025" cy="15906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US" smtClean="0"/>
              <a:t>Today’s Goals</a:t>
            </a:r>
          </a:p>
        </p:txBody>
      </p:sp>
      <p:sp>
        <p:nvSpPr>
          <p:cNvPr id="18434" name="Content Placeholder 2"/>
          <p:cNvSpPr>
            <a:spLocks noGrp="1"/>
          </p:cNvSpPr>
          <p:nvPr>
            <p:ph idx="1"/>
          </p:nvPr>
        </p:nvSpPr>
        <p:spPr/>
        <p:txBody>
          <a:bodyPr/>
          <a:lstStyle/>
          <a:p>
            <a:pPr eaLnBrk="1" hangingPunct="1">
              <a:buFont typeface="Arial" charset="0"/>
              <a:buNone/>
            </a:pPr>
            <a:r>
              <a:rPr lang="en-US" smtClean="0"/>
              <a:t>We will. . .</a:t>
            </a:r>
          </a:p>
          <a:p>
            <a:pPr eaLnBrk="1" hangingPunct="1"/>
            <a:r>
              <a:rPr lang="en-US" smtClean="0"/>
              <a:t>Continue the conversation about improving student writing by </a:t>
            </a:r>
            <a:r>
              <a:rPr lang="en-US" b="1" smtClean="0"/>
              <a:t>analyzing </a:t>
            </a:r>
            <a:r>
              <a:rPr lang="en-US" smtClean="0"/>
              <a:t>texts related to professional development.</a:t>
            </a:r>
          </a:p>
          <a:p>
            <a:pPr eaLnBrk="1" hangingPunct="1"/>
            <a:r>
              <a:rPr lang="en-US" b="1" smtClean="0"/>
              <a:t>Differentiate </a:t>
            </a:r>
            <a:r>
              <a:rPr lang="en-US" smtClean="0"/>
              <a:t>learning to look at formative assessment from different perspectives.</a:t>
            </a:r>
          </a:p>
          <a:p>
            <a:pPr eaLnBrk="1" hangingPunct="1"/>
            <a:endParaRPr lang="en-US" smtClean="0"/>
          </a:p>
          <a:p>
            <a:pPr eaLnBrk="1" hangingPunct="1"/>
            <a:endParaRPr lang="en-US" smtClean="0"/>
          </a:p>
          <a:p>
            <a:pPr eaLnBrk="1" hangingPunct="1"/>
            <a:endParaRPr lang="en-US" smtClean="0"/>
          </a:p>
          <a:p>
            <a:pPr eaLnBrk="1" hangingPunct="1"/>
            <a:endParaRPr lang="en-US" smtClean="0"/>
          </a:p>
        </p:txBody>
      </p:sp>
      <p:pic>
        <p:nvPicPr>
          <p:cNvPr id="18435"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p:txBody>
          <a:bodyPr/>
          <a:lstStyle/>
          <a:p>
            <a:pPr eaLnBrk="1" hangingPunct="1"/>
            <a:r>
              <a:rPr lang="en-US" smtClean="0"/>
              <a:t>Connecting to Last Time</a:t>
            </a:r>
          </a:p>
        </p:txBody>
      </p:sp>
      <p:pic>
        <p:nvPicPr>
          <p:cNvPr id="58370"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58371" name="Content Placeholder 1"/>
          <p:cNvSpPr>
            <a:spLocks noGrp="1"/>
          </p:cNvSpPr>
          <p:nvPr>
            <p:ph idx="1"/>
          </p:nvPr>
        </p:nvSpPr>
        <p:spPr>
          <a:xfrm>
            <a:off x="457200" y="2133600"/>
            <a:ext cx="8229600" cy="4525963"/>
          </a:xfrm>
        </p:spPr>
        <p:txBody>
          <a:bodyPr/>
          <a:lstStyle/>
          <a:p>
            <a:pPr marL="0" indent="0" eaLnBrk="1" hangingPunct="1">
              <a:buFont typeface="Arial" charset="0"/>
              <a:buNone/>
            </a:pPr>
            <a:r>
              <a:rPr lang="en-US" smtClean="0"/>
              <a:t>Where are you in your thinking about structure/writing/etc. since last time? </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1"/>
          </p:nvPr>
        </p:nvSpPr>
        <p:spPr>
          <a:xfrm>
            <a:off x="381000" y="1828800"/>
            <a:ext cx="8534400" cy="5440363"/>
          </a:xfrm>
        </p:spPr>
        <p:txBody>
          <a:bodyPr/>
          <a:lstStyle/>
          <a:p>
            <a:pPr eaLnBrk="1" hangingPunct="1">
              <a:buFont typeface="Arial" charset="0"/>
              <a:buNone/>
            </a:pPr>
            <a:endParaRPr lang="en-US" dirty="0" smtClean="0">
              <a:solidFill>
                <a:srgbClr val="FF0000"/>
              </a:solidFill>
            </a:endParaRPr>
          </a:p>
          <a:p>
            <a:pPr eaLnBrk="1" hangingPunct="1"/>
            <a:endParaRPr lang="en-US" dirty="0" smtClean="0"/>
          </a:p>
          <a:p>
            <a:pPr eaLnBrk="1" hangingPunct="1"/>
            <a:endParaRPr lang="en-US" dirty="0" smtClean="0"/>
          </a:p>
        </p:txBody>
      </p:sp>
      <p:sp>
        <p:nvSpPr>
          <p:cNvPr id="6" name="Rectangle 5"/>
          <p:cNvSpPr/>
          <p:nvPr/>
        </p:nvSpPr>
        <p:spPr>
          <a:xfrm>
            <a:off x="3124200" y="2286000"/>
            <a:ext cx="4267200" cy="1107996"/>
          </a:xfrm>
          <a:prstGeom prst="rect">
            <a:avLst/>
          </a:prstGeom>
          <a:noFill/>
        </p:spPr>
        <p:txBody>
          <a:bodyPr wrap="square" lIns="91440" tIns="45720" rIns="91440" bIns="45720">
            <a:spAutoFit/>
          </a:bodyPr>
          <a:lstStyle/>
          <a:p>
            <a:pPr algn="ctr"/>
            <a:r>
              <a:rPr lang="en-US" sz="6600" b="1" cap="none" spc="0" dirty="0" smtClean="0">
                <a:ln w="10541" cmpd="sng">
                  <a:noFill/>
                  <a:prstDash val="solid"/>
                </a:ln>
                <a:solidFill>
                  <a:schemeClr val="accent2">
                    <a:lumMod val="50000"/>
                  </a:schemeClr>
                </a:solidFill>
                <a:effectLst/>
                <a:latin typeface="Arial Narrow" pitchFamily="34" charset="0"/>
                <a:ea typeface="Arial Unicode MS" pitchFamily="34" charset="-128"/>
                <a:cs typeface="Arial Unicode MS" pitchFamily="34" charset="-128"/>
              </a:rPr>
              <a:t>Formative</a:t>
            </a:r>
            <a:endParaRPr lang="en-US" sz="6600" b="1" cap="none" spc="0" dirty="0">
              <a:ln w="10541" cmpd="sng">
                <a:noFill/>
                <a:prstDash val="solid"/>
              </a:ln>
              <a:solidFill>
                <a:schemeClr val="accent2">
                  <a:lumMod val="50000"/>
                </a:schemeClr>
              </a:solidFill>
              <a:effectLst/>
              <a:latin typeface="Arial Narrow" pitchFamily="34" charset="0"/>
              <a:ea typeface="Arial Unicode MS" pitchFamily="34" charset="-128"/>
              <a:cs typeface="Arial Unicode MS" pitchFamily="34" charset="-128"/>
            </a:endParaRPr>
          </a:p>
        </p:txBody>
      </p:sp>
      <p:sp>
        <p:nvSpPr>
          <p:cNvPr id="7" name="Rectangle 6"/>
          <p:cNvSpPr/>
          <p:nvPr/>
        </p:nvSpPr>
        <p:spPr>
          <a:xfrm>
            <a:off x="1447800" y="2895600"/>
            <a:ext cx="5181600" cy="1107996"/>
          </a:xfrm>
          <a:prstGeom prst="rect">
            <a:avLst/>
          </a:prstGeom>
          <a:noFill/>
        </p:spPr>
        <p:txBody>
          <a:bodyPr wrap="square" lIns="91440" tIns="45720" rIns="91440" bIns="45720">
            <a:spAutoFit/>
          </a:bodyPr>
          <a:lstStyle/>
          <a:p>
            <a:pPr algn="ctr"/>
            <a:r>
              <a:rPr lang="en-US" sz="6600" b="1" cap="none" spc="0" dirty="0" smtClean="0">
                <a:ln w="10541" cmpd="sng">
                  <a:noFill/>
                  <a:prstDash val="solid"/>
                </a:ln>
                <a:solidFill>
                  <a:schemeClr val="accent2">
                    <a:lumMod val="50000"/>
                  </a:schemeClr>
                </a:solidFill>
                <a:effectLst/>
                <a:latin typeface="Arial Unicode MS" pitchFamily="34" charset="-128"/>
                <a:ea typeface="Arial Unicode MS" pitchFamily="34" charset="-128"/>
                <a:cs typeface="Arial Unicode MS" pitchFamily="34" charset="-128"/>
              </a:rPr>
              <a:t>Assessment</a:t>
            </a:r>
            <a:endParaRPr lang="en-US" sz="6600" b="1" cap="none" spc="0" dirty="0">
              <a:ln w="10541" cmpd="sng">
                <a:noFill/>
                <a:prstDash val="solid"/>
              </a:ln>
              <a:solidFill>
                <a:schemeClr val="accent2">
                  <a:lumMod val="50000"/>
                </a:schemeClr>
              </a:solidFill>
              <a:effectLst/>
              <a:latin typeface="Arial Unicode MS" pitchFamily="34" charset="-128"/>
              <a:ea typeface="Arial Unicode MS" pitchFamily="34" charset="-128"/>
              <a:cs typeface="Arial Unicode MS" pitchFamily="34" charset="-128"/>
            </a:endParaRPr>
          </a:p>
        </p:txBody>
      </p:sp>
      <p:sp>
        <p:nvSpPr>
          <p:cNvPr id="8" name="Rectangle 7"/>
          <p:cNvSpPr/>
          <p:nvPr/>
        </p:nvSpPr>
        <p:spPr>
          <a:xfrm>
            <a:off x="4724400" y="1905000"/>
            <a:ext cx="1804147" cy="769441"/>
          </a:xfrm>
          <a:prstGeom prst="rect">
            <a:avLst/>
          </a:prstGeom>
          <a:noFill/>
        </p:spPr>
        <p:txBody>
          <a:bodyPr wrap="square" lIns="91440" tIns="45720" rIns="91440" bIns="45720">
            <a:spAutoFit/>
          </a:bodyPr>
          <a:lstStyle/>
          <a:p>
            <a:pPr algn="ctr"/>
            <a:r>
              <a:rPr lang="en-US" sz="4400" cap="none" spc="0" dirty="0" smtClean="0">
                <a:ln w="10541" cmpd="sng">
                  <a:noFill/>
                  <a:prstDash val="solid"/>
                </a:ln>
                <a:solidFill>
                  <a:schemeClr val="accent2">
                    <a:lumMod val="75000"/>
                  </a:schemeClr>
                </a:solidFill>
                <a:effectLst/>
                <a:latin typeface="Arial Narrow" pitchFamily="34" charset="0"/>
              </a:rPr>
              <a:t>Reflect</a:t>
            </a:r>
            <a:endParaRPr lang="en-US" sz="4400" cap="none" spc="0" dirty="0">
              <a:ln w="10541" cmpd="sng">
                <a:noFill/>
                <a:prstDash val="solid"/>
              </a:ln>
              <a:solidFill>
                <a:schemeClr val="accent2">
                  <a:lumMod val="75000"/>
                </a:schemeClr>
              </a:solidFill>
              <a:effectLst/>
              <a:latin typeface="Arial Narrow" pitchFamily="34" charset="0"/>
            </a:endParaRPr>
          </a:p>
        </p:txBody>
      </p:sp>
      <p:sp>
        <p:nvSpPr>
          <p:cNvPr id="9" name="Rectangle 8"/>
          <p:cNvSpPr/>
          <p:nvPr/>
        </p:nvSpPr>
        <p:spPr>
          <a:xfrm rot="16200000">
            <a:off x="1737871" y="2148331"/>
            <a:ext cx="1804147" cy="707886"/>
          </a:xfrm>
          <a:prstGeom prst="rect">
            <a:avLst/>
          </a:prstGeom>
          <a:noFill/>
        </p:spPr>
        <p:txBody>
          <a:bodyPr wrap="square" lIns="91440" tIns="45720" rIns="91440" bIns="45720">
            <a:spAutoFit/>
          </a:bodyPr>
          <a:lstStyle/>
          <a:p>
            <a:pPr algn="ctr"/>
            <a:r>
              <a:rPr lang="en-US" sz="4000" b="1" cap="none" spc="0" dirty="0" smtClean="0">
                <a:ln w="10541" cmpd="sng">
                  <a:noFill/>
                  <a:prstDash val="solid"/>
                </a:ln>
                <a:solidFill>
                  <a:srgbClr val="CDD840"/>
                </a:solidFill>
                <a:effectLst/>
                <a:latin typeface="Arial Narrow" pitchFamily="34" charset="0"/>
              </a:rPr>
              <a:t>Inform</a:t>
            </a:r>
            <a:endParaRPr lang="en-US" sz="4000" b="1" cap="none" spc="0" dirty="0">
              <a:ln w="10541" cmpd="sng">
                <a:noFill/>
                <a:prstDash val="solid"/>
              </a:ln>
              <a:solidFill>
                <a:srgbClr val="CDD840"/>
              </a:solidFill>
              <a:effectLst/>
              <a:latin typeface="Arial Narrow" pitchFamily="34" charset="0"/>
            </a:endParaRPr>
          </a:p>
        </p:txBody>
      </p:sp>
      <p:sp>
        <p:nvSpPr>
          <p:cNvPr id="10" name="Rectangle 9"/>
          <p:cNvSpPr/>
          <p:nvPr/>
        </p:nvSpPr>
        <p:spPr>
          <a:xfrm rot="16200000">
            <a:off x="6073948" y="3374854"/>
            <a:ext cx="3099548"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chemeClr val="accent6">
                    <a:lumMod val="50000"/>
                  </a:schemeClr>
                </a:solidFill>
                <a:effectLst/>
                <a:latin typeface="Arial Narrow" pitchFamily="34" charset="0"/>
              </a:rPr>
              <a:t>Instruction</a:t>
            </a:r>
            <a:endParaRPr lang="en-US" sz="4400" b="1" cap="none" spc="0" dirty="0">
              <a:ln w="10541" cmpd="sng">
                <a:noFill/>
                <a:prstDash val="solid"/>
              </a:ln>
              <a:solidFill>
                <a:schemeClr val="accent6">
                  <a:lumMod val="50000"/>
                </a:schemeClr>
              </a:solidFill>
              <a:effectLst/>
              <a:latin typeface="Arial Narrow" pitchFamily="34" charset="0"/>
            </a:endParaRPr>
          </a:p>
        </p:txBody>
      </p:sp>
      <p:sp>
        <p:nvSpPr>
          <p:cNvPr id="11" name="Rectangle 10"/>
          <p:cNvSpPr/>
          <p:nvPr/>
        </p:nvSpPr>
        <p:spPr>
          <a:xfrm>
            <a:off x="4419600" y="4419600"/>
            <a:ext cx="2489948" cy="769441"/>
          </a:xfrm>
          <a:prstGeom prst="rect">
            <a:avLst/>
          </a:prstGeom>
          <a:noFill/>
        </p:spPr>
        <p:txBody>
          <a:bodyPr wrap="square" lIns="91440" tIns="45720" rIns="91440" bIns="45720">
            <a:spAutoFit/>
          </a:bodyPr>
          <a:lstStyle/>
          <a:p>
            <a:pPr algn="ctr"/>
            <a:r>
              <a:rPr lang="en-US" sz="4400" cap="none" spc="0" dirty="0" smtClean="0">
                <a:ln w="10541" cmpd="sng">
                  <a:noFill/>
                  <a:prstDash val="solid"/>
                </a:ln>
                <a:solidFill>
                  <a:srgbClr val="C00000"/>
                </a:solidFill>
                <a:effectLst/>
                <a:latin typeface="Arial Narrow" pitchFamily="34" charset="0"/>
              </a:rPr>
              <a:t>Improve</a:t>
            </a:r>
            <a:endParaRPr lang="en-US" sz="4400" cap="none" spc="0" dirty="0">
              <a:ln w="10541" cmpd="sng">
                <a:noFill/>
                <a:prstDash val="solid"/>
              </a:ln>
              <a:solidFill>
                <a:srgbClr val="C00000"/>
              </a:solidFill>
              <a:effectLst/>
              <a:latin typeface="Arial Narrow" pitchFamily="34" charset="0"/>
            </a:endParaRPr>
          </a:p>
        </p:txBody>
      </p:sp>
      <p:sp>
        <p:nvSpPr>
          <p:cNvPr id="12" name="Rectangle 11"/>
          <p:cNvSpPr/>
          <p:nvPr/>
        </p:nvSpPr>
        <p:spPr>
          <a:xfrm rot="16200000">
            <a:off x="5121448" y="3946353"/>
            <a:ext cx="3023348" cy="769441"/>
          </a:xfrm>
          <a:prstGeom prst="rect">
            <a:avLst/>
          </a:prstGeom>
          <a:noFill/>
        </p:spPr>
        <p:txBody>
          <a:bodyPr wrap="square" lIns="91440" tIns="45720" rIns="91440" bIns="45720">
            <a:spAutoFit/>
          </a:bodyPr>
          <a:lstStyle/>
          <a:p>
            <a:pPr algn="ctr"/>
            <a:r>
              <a:rPr lang="en-US" sz="4400" cap="none" spc="0" dirty="0" smtClean="0">
                <a:ln w="10541" cmpd="sng">
                  <a:solidFill>
                    <a:srgbClr val="CECE08"/>
                  </a:solidFill>
                  <a:prstDash val="solid"/>
                </a:ln>
                <a:solidFill>
                  <a:srgbClr val="CDD840"/>
                </a:solidFill>
                <a:effectLst/>
                <a:latin typeface="Arial Narrow" pitchFamily="34" charset="0"/>
              </a:rPr>
              <a:t>Meaningful</a:t>
            </a:r>
            <a:endParaRPr lang="en-US" sz="4400" cap="none" spc="0" dirty="0">
              <a:ln w="10541" cmpd="sng">
                <a:solidFill>
                  <a:srgbClr val="CECE08"/>
                </a:solidFill>
                <a:prstDash val="solid"/>
              </a:ln>
              <a:solidFill>
                <a:srgbClr val="CDD840"/>
              </a:solidFill>
              <a:effectLst/>
              <a:latin typeface="Arial Narrow" pitchFamily="34" charset="0"/>
            </a:endParaRPr>
          </a:p>
        </p:txBody>
      </p:sp>
      <p:sp>
        <p:nvSpPr>
          <p:cNvPr id="13" name="Rectangle 12"/>
          <p:cNvSpPr/>
          <p:nvPr/>
        </p:nvSpPr>
        <p:spPr>
          <a:xfrm>
            <a:off x="3581400" y="3581400"/>
            <a:ext cx="2947148"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rgbClr val="C6605E"/>
                </a:solidFill>
                <a:effectLst/>
                <a:latin typeface="Arial Narrow" pitchFamily="34" charset="0"/>
              </a:rPr>
              <a:t>Understand</a:t>
            </a:r>
            <a:endParaRPr lang="en-US" sz="4400" b="1" cap="none" spc="0" dirty="0">
              <a:ln w="10541" cmpd="sng">
                <a:noFill/>
                <a:prstDash val="solid"/>
              </a:ln>
              <a:solidFill>
                <a:srgbClr val="C6605E"/>
              </a:solidFill>
              <a:effectLst/>
              <a:latin typeface="Arial Narrow" pitchFamily="34" charset="0"/>
            </a:endParaRPr>
          </a:p>
        </p:txBody>
      </p:sp>
      <p:sp>
        <p:nvSpPr>
          <p:cNvPr id="14" name="Rectangle 13"/>
          <p:cNvSpPr/>
          <p:nvPr/>
        </p:nvSpPr>
        <p:spPr>
          <a:xfrm rot="16200000">
            <a:off x="2023021" y="1786979"/>
            <a:ext cx="2362199"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chemeClr val="accent2"/>
                </a:solidFill>
                <a:effectLst/>
                <a:latin typeface="Arial Narrow" pitchFamily="34" charset="0"/>
              </a:rPr>
              <a:t>Authentic</a:t>
            </a:r>
            <a:endParaRPr lang="en-US" sz="4400" b="1" cap="none" spc="0" dirty="0">
              <a:ln w="10541" cmpd="sng">
                <a:noFill/>
                <a:prstDash val="solid"/>
              </a:ln>
              <a:solidFill>
                <a:schemeClr val="accent2"/>
              </a:solidFill>
              <a:effectLst/>
              <a:latin typeface="Arial Narrow" pitchFamily="34" charset="0"/>
            </a:endParaRPr>
          </a:p>
        </p:txBody>
      </p:sp>
      <p:sp>
        <p:nvSpPr>
          <p:cNvPr id="15" name="Rectangle 14"/>
          <p:cNvSpPr/>
          <p:nvPr/>
        </p:nvSpPr>
        <p:spPr>
          <a:xfrm>
            <a:off x="1295400" y="3581400"/>
            <a:ext cx="2489948" cy="769441"/>
          </a:xfrm>
          <a:prstGeom prst="rect">
            <a:avLst/>
          </a:prstGeom>
          <a:noFill/>
        </p:spPr>
        <p:txBody>
          <a:bodyPr wrap="square" lIns="91440" tIns="45720" rIns="91440" bIns="45720">
            <a:spAutoFit/>
          </a:bodyPr>
          <a:lstStyle/>
          <a:p>
            <a:pPr algn="ctr"/>
            <a:r>
              <a:rPr lang="en-US" sz="4400" cap="none" spc="0" dirty="0" smtClean="0">
                <a:ln w="10541" cmpd="sng">
                  <a:noFill/>
                  <a:prstDash val="solid"/>
                </a:ln>
                <a:solidFill>
                  <a:schemeClr val="accent2">
                    <a:lumMod val="75000"/>
                  </a:schemeClr>
                </a:solidFill>
                <a:effectLst/>
                <a:latin typeface="Arial Narrow" pitchFamily="34" charset="0"/>
              </a:rPr>
              <a:t>Support</a:t>
            </a:r>
            <a:endParaRPr lang="en-US" sz="4400" cap="none" spc="0" dirty="0">
              <a:ln w="10541" cmpd="sng">
                <a:noFill/>
                <a:prstDash val="solid"/>
              </a:ln>
              <a:solidFill>
                <a:schemeClr val="accent2">
                  <a:lumMod val="75000"/>
                </a:schemeClr>
              </a:solidFill>
              <a:effectLst/>
              <a:latin typeface="Arial Narrow" pitchFamily="34" charset="0"/>
            </a:endParaRPr>
          </a:p>
        </p:txBody>
      </p:sp>
      <p:sp>
        <p:nvSpPr>
          <p:cNvPr id="16" name="Rectangle 15"/>
          <p:cNvSpPr/>
          <p:nvPr/>
        </p:nvSpPr>
        <p:spPr>
          <a:xfrm rot="16200000">
            <a:off x="1768648" y="4860754"/>
            <a:ext cx="2413748"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rgbClr val="CECE08"/>
                </a:solidFill>
                <a:effectLst/>
                <a:latin typeface="Arial Narrow" pitchFamily="34" charset="0"/>
              </a:rPr>
              <a:t>Relevant</a:t>
            </a:r>
            <a:endParaRPr lang="en-US" sz="4400" b="1" cap="none" spc="0" dirty="0">
              <a:ln w="10541" cmpd="sng">
                <a:noFill/>
                <a:prstDash val="solid"/>
              </a:ln>
              <a:solidFill>
                <a:srgbClr val="CECE08"/>
              </a:solidFill>
              <a:effectLst/>
              <a:latin typeface="Arial Narrow" pitchFamily="34" charset="0"/>
            </a:endParaRPr>
          </a:p>
        </p:txBody>
      </p:sp>
      <p:sp>
        <p:nvSpPr>
          <p:cNvPr id="17" name="Rectangle 16"/>
          <p:cNvSpPr/>
          <p:nvPr/>
        </p:nvSpPr>
        <p:spPr>
          <a:xfrm>
            <a:off x="2971800" y="3962400"/>
            <a:ext cx="2870948"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chemeClr val="accent6">
                    <a:lumMod val="50000"/>
                  </a:schemeClr>
                </a:solidFill>
                <a:effectLst/>
                <a:latin typeface="Arial Narrow" pitchFamily="34" charset="0"/>
              </a:rPr>
              <a:t>Progress</a:t>
            </a:r>
            <a:endParaRPr lang="en-US" sz="4400" b="1" cap="none" spc="0" dirty="0">
              <a:ln w="10541" cmpd="sng">
                <a:noFill/>
                <a:prstDash val="solid"/>
              </a:ln>
              <a:solidFill>
                <a:schemeClr val="accent6">
                  <a:lumMod val="50000"/>
                </a:schemeClr>
              </a:solidFill>
              <a:effectLst/>
              <a:latin typeface="Arial Narrow" pitchFamily="34" charset="0"/>
            </a:endParaRPr>
          </a:p>
        </p:txBody>
      </p:sp>
      <p:sp>
        <p:nvSpPr>
          <p:cNvPr id="18" name="Rectangle 17"/>
          <p:cNvSpPr/>
          <p:nvPr/>
        </p:nvSpPr>
        <p:spPr>
          <a:xfrm rot="16200000">
            <a:off x="473247" y="3108153"/>
            <a:ext cx="1804147"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chemeClr val="accent6">
                    <a:lumMod val="50000"/>
                  </a:schemeClr>
                </a:solidFill>
                <a:effectLst/>
                <a:latin typeface="Arial Narrow" pitchFamily="34" charset="0"/>
              </a:rPr>
              <a:t>Modify</a:t>
            </a:r>
            <a:endParaRPr lang="en-US" sz="4400" b="1" cap="none" spc="0" dirty="0">
              <a:ln w="10541" cmpd="sng">
                <a:noFill/>
                <a:prstDash val="solid"/>
              </a:ln>
              <a:solidFill>
                <a:schemeClr val="accent6">
                  <a:lumMod val="50000"/>
                </a:schemeClr>
              </a:solidFill>
              <a:effectLst/>
              <a:latin typeface="Arial Narrow" pitchFamily="34" charset="0"/>
            </a:endParaRPr>
          </a:p>
        </p:txBody>
      </p:sp>
      <p:sp>
        <p:nvSpPr>
          <p:cNvPr id="19" name="Rectangle 18"/>
          <p:cNvSpPr/>
          <p:nvPr/>
        </p:nvSpPr>
        <p:spPr>
          <a:xfrm rot="16200000">
            <a:off x="5540548" y="2231853"/>
            <a:ext cx="3251948" cy="769441"/>
          </a:xfrm>
          <a:prstGeom prst="rect">
            <a:avLst/>
          </a:prstGeom>
          <a:noFill/>
        </p:spPr>
        <p:txBody>
          <a:bodyPr wrap="square" lIns="91440" tIns="45720" rIns="91440" bIns="45720">
            <a:spAutoFit/>
          </a:bodyPr>
          <a:lstStyle/>
          <a:p>
            <a:pPr algn="ctr"/>
            <a:r>
              <a:rPr lang="en-US" sz="4400" dirty="0" smtClean="0">
                <a:ln w="10541" cmpd="sng">
                  <a:noFill/>
                  <a:prstDash val="solid"/>
                </a:ln>
                <a:solidFill>
                  <a:schemeClr val="accent6">
                    <a:lumMod val="50000"/>
                  </a:schemeClr>
                </a:solidFill>
                <a:latin typeface="Arial Narrow" pitchFamily="34" charset="0"/>
              </a:rPr>
              <a:t>Purposeful</a:t>
            </a:r>
            <a:endParaRPr lang="en-US" sz="4400" cap="none" spc="0" dirty="0">
              <a:ln w="10541" cmpd="sng">
                <a:noFill/>
                <a:prstDash val="solid"/>
              </a:ln>
              <a:solidFill>
                <a:schemeClr val="accent6">
                  <a:lumMod val="50000"/>
                </a:schemeClr>
              </a:solidFill>
              <a:effectLst/>
              <a:latin typeface="Arial Narrow" pitchFamily="34" charset="0"/>
            </a:endParaRPr>
          </a:p>
        </p:txBody>
      </p:sp>
    </p:spTree>
    <p:extLst>
      <p:ext uri="{BB962C8B-B14F-4D97-AF65-F5344CB8AC3E}">
        <p14:creationId xmlns:p14="http://schemas.microsoft.com/office/powerpoint/2010/main" val="262416988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6" descr="MCj04247960000[1]"/>
          <p:cNvPicPr>
            <a:picLocks noChangeAspect="1" noChangeArrowheads="1"/>
          </p:cNvPicPr>
          <p:nvPr/>
        </p:nvPicPr>
        <p:blipFill>
          <a:blip r:embed="rId3" cstate="print"/>
          <a:srcRect/>
          <a:stretch>
            <a:fillRect/>
          </a:stretch>
        </p:blipFill>
        <p:spPr bwMode="auto">
          <a:xfrm>
            <a:off x="304800" y="0"/>
            <a:ext cx="5943600" cy="5278438"/>
          </a:xfrm>
          <a:prstGeom prst="rect">
            <a:avLst/>
          </a:prstGeom>
          <a:noFill/>
          <a:ln w="9525">
            <a:noFill/>
            <a:miter lim="800000"/>
            <a:headEnd/>
            <a:tailEnd/>
          </a:ln>
        </p:spPr>
      </p:pic>
      <p:sp>
        <p:nvSpPr>
          <p:cNvPr id="2" name="Title 1"/>
          <p:cNvSpPr>
            <a:spLocks noGrp="1"/>
          </p:cNvSpPr>
          <p:nvPr>
            <p:ph type="ctrTitle"/>
          </p:nvPr>
        </p:nvSpPr>
        <p:spPr>
          <a:xfrm rot="20809737">
            <a:off x="608364" y="2084250"/>
            <a:ext cx="5002536" cy="1241425"/>
          </a:xfrm>
        </p:spPr>
        <p:txBody>
          <a:bodyPr rtlCol="0">
            <a:normAutofit fontScale="90000"/>
          </a:bodyPr>
          <a:lstStyle/>
          <a:p>
            <a:pPr eaLnBrk="1" fontAlgn="auto" hangingPunct="1">
              <a:spcAft>
                <a:spcPts val="0"/>
              </a:spcAft>
              <a:defRPr/>
            </a:pPr>
            <a:r>
              <a:rPr lang="en-US" dirty="0" smtClean="0"/>
              <a:t>A Practical Approach</a:t>
            </a:r>
            <a:br>
              <a:rPr lang="en-US" dirty="0" smtClean="0"/>
            </a:br>
            <a:r>
              <a:rPr lang="en-US" dirty="0" smtClean="0"/>
              <a:t> to Formative Assessment: </a:t>
            </a:r>
            <a:br>
              <a:rPr lang="en-US" dirty="0" smtClean="0"/>
            </a:br>
            <a:r>
              <a:rPr lang="en-US" dirty="0" smtClean="0"/>
              <a:t>The Quick Dip</a:t>
            </a:r>
            <a:endParaRPr lang="en-US" dirty="0"/>
          </a:p>
        </p:txBody>
      </p:sp>
      <p:sp>
        <p:nvSpPr>
          <p:cNvPr id="7" name="Rectangle 6"/>
          <p:cNvSpPr/>
          <p:nvPr/>
        </p:nvSpPr>
        <p:spPr>
          <a:xfrm>
            <a:off x="1066800" y="5410200"/>
            <a:ext cx="7391400" cy="830997"/>
          </a:xfrm>
          <a:prstGeom prst="rect">
            <a:avLst/>
          </a:prstGeom>
        </p:spPr>
        <p:txBody>
          <a:bodyPr wrap="square">
            <a:spAutoFit/>
          </a:bodyPr>
          <a:lstStyle/>
          <a:p>
            <a:r>
              <a:rPr lang="en-US" sz="2400" b="1" i="1" dirty="0">
                <a:solidFill>
                  <a:schemeClr val="accent2">
                    <a:lumMod val="75000"/>
                  </a:schemeClr>
                </a:solidFill>
              </a:rPr>
              <a:t>"Informative assessment isn't an end in itself, but the beginning of </a:t>
            </a:r>
            <a:r>
              <a:rPr lang="en-US" sz="2400" b="1" i="1" dirty="0" smtClean="0">
                <a:solidFill>
                  <a:schemeClr val="accent2">
                    <a:lumMod val="75000"/>
                  </a:schemeClr>
                </a:solidFill>
              </a:rPr>
              <a:t>better instruction</a:t>
            </a:r>
            <a:r>
              <a:rPr lang="en-US" sz="2400" b="1" i="1" dirty="0">
                <a:solidFill>
                  <a:schemeClr val="accent2">
                    <a:lumMod val="75000"/>
                  </a:schemeClr>
                </a:solidFill>
              </a:rPr>
              <a:t>." </a:t>
            </a:r>
            <a:r>
              <a:rPr lang="en-US" sz="2400" b="1" dirty="0">
                <a:solidFill>
                  <a:schemeClr val="accent2">
                    <a:lumMod val="75000"/>
                  </a:schemeClr>
                </a:solidFill>
              </a:rPr>
              <a:t>—Carol Ann Tomlinson</a:t>
            </a:r>
          </a:p>
        </p:txBody>
      </p:sp>
      <p:grpSp>
        <p:nvGrpSpPr>
          <p:cNvPr id="11" name="Group 10"/>
          <p:cNvGrpSpPr/>
          <p:nvPr/>
        </p:nvGrpSpPr>
        <p:grpSpPr>
          <a:xfrm>
            <a:off x="6553200" y="533400"/>
            <a:ext cx="1770015" cy="4456770"/>
            <a:chOff x="6461362" y="1029630"/>
            <a:chExt cx="1770015" cy="4456770"/>
          </a:xfrm>
        </p:grpSpPr>
        <p:sp>
          <p:nvSpPr>
            <p:cNvPr id="10" name="Rectangle 9"/>
            <p:cNvSpPr/>
            <p:nvPr/>
          </p:nvSpPr>
          <p:spPr>
            <a:xfrm>
              <a:off x="7162800" y="2819400"/>
              <a:ext cx="304800" cy="266700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rot="18992587">
              <a:off x="6461362" y="1029630"/>
              <a:ext cx="1770015" cy="1808092"/>
            </a:xfrm>
            <a:prstGeom prst="rect">
              <a:avLst/>
            </a:prstGeom>
            <a:solidFill>
              <a:srgbClr val="FFC000"/>
            </a:solidFill>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8" name="TextBox 7"/>
            <p:cNvSpPr txBox="1"/>
            <p:nvPr/>
          </p:nvSpPr>
          <p:spPr>
            <a:xfrm>
              <a:off x="6477000" y="1447800"/>
              <a:ext cx="1676400" cy="1077218"/>
            </a:xfrm>
            <a:prstGeom prst="rect">
              <a:avLst/>
            </a:prstGeom>
            <a:noFill/>
          </p:spPr>
          <p:txBody>
            <a:bodyPr wrap="square" rtlCol="0">
              <a:spAutoFit/>
            </a:bodyPr>
            <a:lstStyle/>
            <a:p>
              <a:pPr algn="ctr"/>
              <a:r>
                <a:rPr lang="en-US" sz="3200" b="1" dirty="0" smtClean="0">
                  <a:latin typeface="Arial" pitchFamily="34" charset="0"/>
                  <a:cs typeface="Arial" pitchFamily="34" charset="0"/>
                </a:rPr>
                <a:t>Quick</a:t>
              </a:r>
            </a:p>
            <a:p>
              <a:pPr algn="ctr"/>
              <a:r>
                <a:rPr lang="en-US" sz="3200" b="1" dirty="0" smtClean="0">
                  <a:latin typeface="Arial" pitchFamily="34" charset="0"/>
                  <a:cs typeface="Arial" pitchFamily="34" charset="0"/>
                </a:rPr>
                <a:t>Dip</a:t>
              </a:r>
              <a:endParaRPr lang="en-US" sz="3200" b="1" dirty="0">
                <a:latin typeface="Arial" pitchFamily="34" charset="0"/>
                <a:cs typeface="Arial" pitchFamily="34" charset="0"/>
              </a:endParaRPr>
            </a:p>
          </p:txBody>
        </p:sp>
      </p:grpSp>
      <p:pic>
        <p:nvPicPr>
          <p:cNvPr id="3" name="Picture 2" descr="C:\Users\bepayne\AppData\Local\Microsoft\Windows\Temporary Internet Files\Content.IE5\U9H98VH4\MC900446108[1].wmf"/>
          <p:cNvPicPr>
            <a:picLocks noChangeAspect="1" noChangeArrowheads="1"/>
          </p:cNvPicPr>
          <p:nvPr/>
        </p:nvPicPr>
        <p:blipFill>
          <a:blip r:embed="rId4" cstate="print"/>
          <a:srcRect/>
          <a:stretch>
            <a:fillRect/>
          </a:stretch>
        </p:blipFill>
        <p:spPr bwMode="auto">
          <a:xfrm>
            <a:off x="6324600" y="4648200"/>
            <a:ext cx="1746504" cy="482803"/>
          </a:xfrm>
          <a:prstGeom prst="rect">
            <a:avLst/>
          </a:prstGeom>
          <a:noFill/>
        </p:spPr>
      </p:pic>
    </p:spTree>
    <p:extLst>
      <p:ext uri="{BB962C8B-B14F-4D97-AF65-F5344CB8AC3E}">
        <p14:creationId xmlns:p14="http://schemas.microsoft.com/office/powerpoint/2010/main" val="61345079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Step #1</a:t>
            </a:r>
            <a:br>
              <a:rPr lang="en-US" dirty="0" smtClean="0"/>
            </a:br>
            <a:r>
              <a:rPr lang="en-US" dirty="0" smtClean="0"/>
              <a:t>Only look at three student papers</a:t>
            </a:r>
            <a:endParaRPr lang="en-US" dirty="0"/>
          </a:p>
        </p:txBody>
      </p:sp>
      <p:pic>
        <p:nvPicPr>
          <p:cNvPr id="9" name="Picture 8" descr="images (8).jpg"/>
          <p:cNvPicPr>
            <a:picLocks noChangeAspect="1"/>
          </p:cNvPicPr>
          <p:nvPr/>
        </p:nvPicPr>
        <p:blipFill>
          <a:blip r:embed="rId3" cstate="print"/>
          <a:stretch>
            <a:fillRect/>
          </a:stretch>
        </p:blipFill>
        <p:spPr>
          <a:xfrm>
            <a:off x="5715000" y="1905000"/>
            <a:ext cx="3182420" cy="4495800"/>
          </a:xfrm>
          <a:prstGeom prst="rect">
            <a:avLst/>
          </a:prstGeom>
        </p:spPr>
      </p:pic>
      <p:sp>
        <p:nvSpPr>
          <p:cNvPr id="12" name="Arc 11"/>
          <p:cNvSpPr/>
          <p:nvPr/>
        </p:nvSpPr>
        <p:spPr>
          <a:xfrm>
            <a:off x="6629400" y="5410200"/>
            <a:ext cx="2286000" cy="304800"/>
          </a:xfrm>
          <a:prstGeom prst="arc">
            <a:avLst>
              <a:gd name="adj1" fmla="val 4901884"/>
              <a:gd name="adj2" fmla="val 3806091"/>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13" name="Arc 12"/>
          <p:cNvSpPr/>
          <p:nvPr/>
        </p:nvSpPr>
        <p:spPr>
          <a:xfrm>
            <a:off x="5943600" y="3124200"/>
            <a:ext cx="2286000" cy="304800"/>
          </a:xfrm>
          <a:prstGeom prst="arc">
            <a:avLst>
              <a:gd name="adj1" fmla="val 4901884"/>
              <a:gd name="adj2" fmla="val 3806091"/>
            </a:avLst>
          </a:pr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16" name="5-Point Star 15"/>
          <p:cNvSpPr/>
          <p:nvPr/>
        </p:nvSpPr>
        <p:spPr>
          <a:xfrm>
            <a:off x="5791200" y="4343400"/>
            <a:ext cx="228600" cy="381000"/>
          </a:xfrm>
          <a:prstGeom prst="star5">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5-Point Star 16"/>
          <p:cNvSpPr/>
          <p:nvPr/>
        </p:nvSpPr>
        <p:spPr>
          <a:xfrm>
            <a:off x="8153400" y="1905000"/>
            <a:ext cx="228600" cy="381000"/>
          </a:xfrm>
          <a:prstGeom prst="star5">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p:cNvGrpSpPr/>
          <p:nvPr/>
        </p:nvGrpSpPr>
        <p:grpSpPr>
          <a:xfrm>
            <a:off x="1524000" y="2288899"/>
            <a:ext cx="2971800" cy="2966113"/>
            <a:chOff x="1524000" y="2288899"/>
            <a:chExt cx="2971800" cy="2966113"/>
          </a:xfrm>
        </p:grpSpPr>
        <p:sp>
          <p:nvSpPr>
            <p:cNvPr id="20" name="Rectangle 19"/>
            <p:cNvSpPr/>
            <p:nvPr/>
          </p:nvSpPr>
          <p:spPr>
            <a:xfrm rot="18966866">
              <a:off x="1528871" y="2288899"/>
              <a:ext cx="2962056" cy="2966113"/>
            </a:xfrm>
            <a:prstGeom prst="rect">
              <a:avLst/>
            </a:prstGeom>
            <a:solidFill>
              <a:srgbClr val="FFC000"/>
            </a:solidFill>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Rectangle 4"/>
            <p:cNvSpPr/>
            <p:nvPr/>
          </p:nvSpPr>
          <p:spPr>
            <a:xfrm>
              <a:off x="1524000" y="2438400"/>
              <a:ext cx="2971800" cy="2308324"/>
            </a:xfrm>
            <a:prstGeom prst="rect">
              <a:avLst/>
            </a:prstGeom>
          </p:spPr>
          <p:txBody>
            <a:bodyPr wrap="square">
              <a:spAutoFit/>
            </a:bodyPr>
            <a:lstStyle/>
            <a:p>
              <a:pPr algn="ctr">
                <a:lnSpc>
                  <a:spcPct val="150000"/>
                </a:lnSpc>
              </a:pPr>
              <a:r>
                <a:rPr lang="en-US" sz="2400" b="1" dirty="0" smtClean="0">
                  <a:latin typeface="Bradley Hand ITC" pitchFamily="66" charset="0"/>
                </a:rPr>
                <a:t>What evidence </a:t>
              </a:r>
            </a:p>
            <a:p>
              <a:pPr algn="ctr">
                <a:lnSpc>
                  <a:spcPct val="150000"/>
                </a:lnSpc>
              </a:pPr>
              <a:r>
                <a:rPr lang="en-US" sz="2400" b="1" dirty="0" smtClean="0">
                  <a:latin typeface="Bradley Hand ITC" pitchFamily="66" charset="0"/>
                </a:rPr>
                <a:t>do you see that the students have been taught something?</a:t>
              </a:r>
              <a:endParaRPr lang="en-US" sz="2400" b="1" dirty="0">
                <a:latin typeface="Bradley Hand ITC" pitchFamily="66" charset="0"/>
              </a:endParaRPr>
            </a:p>
          </p:txBody>
        </p:sp>
      </p:grpSp>
      <p:sp>
        <p:nvSpPr>
          <p:cNvPr id="21" name="Rectangle 20"/>
          <p:cNvSpPr/>
          <p:nvPr/>
        </p:nvSpPr>
        <p:spPr>
          <a:xfrm>
            <a:off x="914400" y="5715000"/>
            <a:ext cx="3819232" cy="923330"/>
          </a:xfrm>
          <a:prstGeom prst="rect">
            <a:avLst/>
          </a:prstGeom>
        </p:spPr>
        <p:txBody>
          <a:bodyPr wrap="square">
            <a:spAutoFit/>
          </a:bodyPr>
          <a:lstStyle/>
          <a:p>
            <a:pPr lvl="0"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Quick Dip</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3098416027"/>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1143000" y="2288899"/>
            <a:ext cx="3702789" cy="2966113"/>
            <a:chOff x="1143000" y="2288899"/>
            <a:chExt cx="3702789" cy="2966113"/>
          </a:xfrm>
        </p:grpSpPr>
        <p:sp>
          <p:nvSpPr>
            <p:cNvPr id="8" name="Rectangle 7"/>
            <p:cNvSpPr/>
            <p:nvPr/>
          </p:nvSpPr>
          <p:spPr>
            <a:xfrm rot="18966866">
              <a:off x="1528871" y="2288899"/>
              <a:ext cx="2962056" cy="2966113"/>
            </a:xfrm>
            <a:prstGeom prst="rect">
              <a:avLst/>
            </a:prstGeom>
            <a:solidFill>
              <a:srgbClr val="FFC000"/>
            </a:solidFill>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1143000" y="2590800"/>
              <a:ext cx="3702789" cy="1977464"/>
            </a:xfrm>
            <a:prstGeom prst="rect">
              <a:avLst/>
            </a:prstGeom>
          </p:spPr>
          <p:txBody>
            <a:bodyPr wrap="square">
              <a:spAutoFit/>
            </a:bodyPr>
            <a:lstStyle/>
            <a:p>
              <a:pPr algn="ctr">
                <a:lnSpc>
                  <a:spcPct val="150000"/>
                </a:lnSpc>
              </a:pPr>
              <a:r>
                <a:rPr lang="en-US" sz="2800" b="1" dirty="0" smtClean="0">
                  <a:latin typeface="Bradley Hand ITC" pitchFamily="66" charset="0"/>
                </a:rPr>
                <a:t>What need for instruction </a:t>
              </a:r>
            </a:p>
            <a:p>
              <a:pPr algn="ctr">
                <a:lnSpc>
                  <a:spcPct val="150000"/>
                </a:lnSpc>
              </a:pPr>
              <a:r>
                <a:rPr lang="en-US" sz="2800" b="1" dirty="0" smtClean="0">
                  <a:latin typeface="Bradley Hand ITC" pitchFamily="66" charset="0"/>
                </a:rPr>
                <a:t>do you see?</a:t>
              </a:r>
              <a:endParaRPr lang="en-US" sz="2800" b="1" dirty="0">
                <a:latin typeface="Bradley Hand ITC" pitchFamily="66" charset="0"/>
              </a:endParaRPr>
            </a:p>
          </p:txBody>
        </p:sp>
      </p:grpSp>
      <p:sp>
        <p:nvSpPr>
          <p:cNvPr id="9" name="Rectangle 8"/>
          <p:cNvSpPr/>
          <p:nvPr/>
        </p:nvSpPr>
        <p:spPr>
          <a:xfrm>
            <a:off x="1143000" y="5934670"/>
            <a:ext cx="3819232" cy="923330"/>
          </a:xfrm>
          <a:prstGeom prst="rect">
            <a:avLst/>
          </a:prstGeom>
        </p:spPr>
        <p:txBody>
          <a:bodyPr wrap="square">
            <a:spAutoFit/>
          </a:bodyPr>
          <a:lstStyle/>
          <a:p>
            <a:pPr lvl="0"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Quick Dip</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1" name="Title 1"/>
          <p:cNvSpPr>
            <a:spLocks noGrp="1"/>
          </p:cNvSpPr>
          <p:nvPr>
            <p:ph type="title"/>
          </p:nvPr>
        </p:nvSpPr>
        <p:spPr>
          <a:xfrm>
            <a:off x="457200" y="274638"/>
            <a:ext cx="8229600" cy="1143000"/>
          </a:xfrm>
        </p:spPr>
        <p:txBody>
          <a:bodyPr>
            <a:normAutofit fontScale="90000"/>
          </a:bodyPr>
          <a:lstStyle/>
          <a:p>
            <a:r>
              <a:rPr lang="en-US" dirty="0" smtClean="0"/>
              <a:t>Step #2</a:t>
            </a:r>
            <a:br>
              <a:rPr lang="en-US" dirty="0" smtClean="0"/>
            </a:br>
            <a:r>
              <a:rPr lang="en-US" dirty="0" smtClean="0"/>
              <a:t>Looking at the same three papers</a:t>
            </a:r>
            <a:endParaRPr lang="en-US" dirty="0"/>
          </a:p>
        </p:txBody>
      </p:sp>
      <p:pic>
        <p:nvPicPr>
          <p:cNvPr id="12" name="Picture 11" descr="images (8).jpg"/>
          <p:cNvPicPr>
            <a:picLocks noChangeAspect="1"/>
          </p:cNvPicPr>
          <p:nvPr/>
        </p:nvPicPr>
        <p:blipFill>
          <a:blip r:embed="rId3" cstate="print"/>
          <a:stretch>
            <a:fillRect/>
          </a:stretch>
        </p:blipFill>
        <p:spPr>
          <a:xfrm>
            <a:off x="5715000" y="1905000"/>
            <a:ext cx="3182420" cy="4495800"/>
          </a:xfrm>
          <a:prstGeom prst="rect">
            <a:avLst/>
          </a:prstGeom>
        </p:spPr>
      </p:pic>
      <p:sp>
        <p:nvSpPr>
          <p:cNvPr id="14" name="Right Arrow 13"/>
          <p:cNvSpPr/>
          <p:nvPr/>
        </p:nvSpPr>
        <p:spPr>
          <a:xfrm rot="2780260">
            <a:off x="6329333" y="3213053"/>
            <a:ext cx="565480" cy="255089"/>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rot="8374854">
            <a:off x="7787611" y="5715480"/>
            <a:ext cx="565480" cy="255089"/>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rot="8261447">
            <a:off x="8005734" y="2146253"/>
            <a:ext cx="565480" cy="255089"/>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5789988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ractice_l_tnb.png"/>
          <p:cNvPicPr>
            <a:picLocks noChangeAspect="1"/>
          </p:cNvPicPr>
          <p:nvPr/>
        </p:nvPicPr>
        <p:blipFill>
          <a:blip r:embed="rId3" cstate="print"/>
          <a:stretch>
            <a:fillRect/>
          </a:stretch>
        </p:blipFill>
        <p:spPr>
          <a:xfrm>
            <a:off x="2590800" y="2438400"/>
            <a:ext cx="4444445" cy="3339683"/>
          </a:xfrm>
          <a:prstGeom prst="rect">
            <a:avLst/>
          </a:prstGeom>
        </p:spPr>
      </p:pic>
      <p:sp>
        <p:nvSpPr>
          <p:cNvPr id="6" name="TextBox 5"/>
          <p:cNvSpPr txBox="1"/>
          <p:nvPr/>
        </p:nvSpPr>
        <p:spPr>
          <a:xfrm>
            <a:off x="1066800" y="304800"/>
            <a:ext cx="2819400" cy="1107996"/>
          </a:xfrm>
          <a:prstGeom prst="rect">
            <a:avLst/>
          </a:prstGeom>
          <a:noFill/>
        </p:spPr>
        <p:txBody>
          <a:bodyPr wrap="square" rtlCol="0">
            <a:spAutoFit/>
          </a:bodyPr>
          <a:lstStyle/>
          <a:p>
            <a:r>
              <a:rPr lang="en-US" sz="6600" b="1" dirty="0" smtClean="0">
                <a:solidFill>
                  <a:srgbClr val="990033"/>
                </a:solidFill>
                <a:latin typeface="Algerian" pitchFamily="82" charset="0"/>
              </a:rPr>
              <a:t>Let’s</a:t>
            </a:r>
            <a:endParaRPr lang="en-US" sz="1600" b="1" dirty="0">
              <a:solidFill>
                <a:srgbClr val="990033"/>
              </a:solidFill>
              <a:latin typeface="Algerian" pitchFamily="82" charset="0"/>
            </a:endParaRPr>
          </a:p>
        </p:txBody>
      </p:sp>
      <p:sp>
        <p:nvSpPr>
          <p:cNvPr id="8" name="TextBox 7"/>
          <p:cNvSpPr txBox="1"/>
          <p:nvPr/>
        </p:nvSpPr>
        <p:spPr>
          <a:xfrm>
            <a:off x="3429000" y="1143000"/>
            <a:ext cx="4572000" cy="1107996"/>
          </a:xfrm>
          <a:prstGeom prst="rect">
            <a:avLst/>
          </a:prstGeom>
          <a:noFill/>
        </p:spPr>
        <p:txBody>
          <a:bodyPr wrap="square" rtlCol="0">
            <a:spAutoFit/>
          </a:bodyPr>
          <a:lstStyle/>
          <a:p>
            <a:r>
              <a:rPr lang="en-US" sz="6600" b="1" dirty="0" smtClean="0">
                <a:solidFill>
                  <a:schemeClr val="accent2">
                    <a:lumMod val="75000"/>
                  </a:schemeClr>
                </a:solidFill>
                <a:latin typeface="Algerian" pitchFamily="82" charset="0"/>
              </a:rPr>
              <a:t>PRACTICE</a:t>
            </a:r>
            <a:endParaRPr lang="en-US" sz="6600" b="1" dirty="0">
              <a:solidFill>
                <a:schemeClr val="accent2">
                  <a:lumMod val="75000"/>
                </a:schemeClr>
              </a:solidFill>
              <a:latin typeface="Algerian" pitchFamily="82" charset="0"/>
            </a:endParaRPr>
          </a:p>
        </p:txBody>
      </p:sp>
    </p:spTree>
    <p:extLst>
      <p:ext uri="{BB962C8B-B14F-4D97-AF65-F5344CB8AC3E}">
        <p14:creationId xmlns:p14="http://schemas.microsoft.com/office/powerpoint/2010/main" val="4237991953"/>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105400" y="2362200"/>
            <a:ext cx="3702789" cy="2966113"/>
            <a:chOff x="1143000" y="2288899"/>
            <a:chExt cx="3702789" cy="2966113"/>
          </a:xfrm>
        </p:grpSpPr>
        <p:sp>
          <p:nvSpPr>
            <p:cNvPr id="5" name="Rectangle 4"/>
            <p:cNvSpPr/>
            <p:nvPr/>
          </p:nvSpPr>
          <p:spPr>
            <a:xfrm rot="18966866">
              <a:off x="1528871" y="2288899"/>
              <a:ext cx="2962056" cy="2966113"/>
            </a:xfrm>
            <a:prstGeom prst="rect">
              <a:avLst/>
            </a:prstGeom>
            <a:solidFill>
              <a:srgbClr val="FFC000"/>
            </a:solidFill>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1143000" y="2590800"/>
              <a:ext cx="3702789" cy="1977464"/>
            </a:xfrm>
            <a:prstGeom prst="rect">
              <a:avLst/>
            </a:prstGeom>
          </p:spPr>
          <p:txBody>
            <a:bodyPr wrap="square">
              <a:spAutoFit/>
            </a:bodyPr>
            <a:lstStyle/>
            <a:p>
              <a:pPr algn="ctr">
                <a:lnSpc>
                  <a:spcPct val="150000"/>
                </a:lnSpc>
              </a:pPr>
              <a:r>
                <a:rPr lang="en-US" sz="2800" b="1" dirty="0" smtClean="0">
                  <a:latin typeface="Bradley Hand ITC" pitchFamily="66" charset="0"/>
                </a:rPr>
                <a:t>What need for instruction </a:t>
              </a:r>
            </a:p>
            <a:p>
              <a:pPr algn="ctr">
                <a:lnSpc>
                  <a:spcPct val="150000"/>
                </a:lnSpc>
              </a:pPr>
              <a:r>
                <a:rPr lang="en-US" sz="2800" b="1" dirty="0" smtClean="0">
                  <a:latin typeface="Bradley Hand ITC" pitchFamily="66" charset="0"/>
                </a:rPr>
                <a:t>do you see?</a:t>
              </a:r>
              <a:endParaRPr lang="en-US" sz="2800" b="1" dirty="0">
                <a:latin typeface="Bradley Hand ITC" pitchFamily="66" charset="0"/>
              </a:endParaRPr>
            </a:p>
          </p:txBody>
        </p:sp>
      </p:grpSp>
      <p:grpSp>
        <p:nvGrpSpPr>
          <p:cNvPr id="7" name="Group 6"/>
          <p:cNvGrpSpPr/>
          <p:nvPr/>
        </p:nvGrpSpPr>
        <p:grpSpPr>
          <a:xfrm>
            <a:off x="762000" y="2286000"/>
            <a:ext cx="2971800" cy="2966113"/>
            <a:chOff x="1524000" y="2288899"/>
            <a:chExt cx="2971800" cy="2966113"/>
          </a:xfrm>
        </p:grpSpPr>
        <p:sp>
          <p:nvSpPr>
            <p:cNvPr id="8" name="Rectangle 7"/>
            <p:cNvSpPr/>
            <p:nvPr/>
          </p:nvSpPr>
          <p:spPr>
            <a:xfrm rot="18966866">
              <a:off x="1528871" y="2288899"/>
              <a:ext cx="2962056" cy="2966113"/>
            </a:xfrm>
            <a:prstGeom prst="rect">
              <a:avLst/>
            </a:prstGeom>
            <a:solidFill>
              <a:srgbClr val="FFC000"/>
            </a:solidFill>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ectangle 8"/>
            <p:cNvSpPr/>
            <p:nvPr/>
          </p:nvSpPr>
          <p:spPr>
            <a:xfrm>
              <a:off x="1524000" y="2438400"/>
              <a:ext cx="2971800" cy="2308324"/>
            </a:xfrm>
            <a:prstGeom prst="rect">
              <a:avLst/>
            </a:prstGeom>
          </p:spPr>
          <p:txBody>
            <a:bodyPr wrap="square">
              <a:spAutoFit/>
            </a:bodyPr>
            <a:lstStyle/>
            <a:p>
              <a:pPr algn="ctr">
                <a:lnSpc>
                  <a:spcPct val="150000"/>
                </a:lnSpc>
              </a:pPr>
              <a:r>
                <a:rPr lang="en-US" sz="2400" b="1" dirty="0" smtClean="0">
                  <a:latin typeface="Bradley Hand ITC" pitchFamily="66" charset="0"/>
                </a:rPr>
                <a:t>What evidence </a:t>
              </a:r>
            </a:p>
            <a:p>
              <a:pPr algn="ctr">
                <a:lnSpc>
                  <a:spcPct val="150000"/>
                </a:lnSpc>
              </a:pPr>
              <a:r>
                <a:rPr lang="en-US" sz="2400" b="1" dirty="0" smtClean="0">
                  <a:latin typeface="Bradley Hand ITC" pitchFamily="66" charset="0"/>
                </a:rPr>
                <a:t>do you see that the students have been taught something?</a:t>
              </a:r>
              <a:endParaRPr lang="en-US" sz="2400" b="1" dirty="0">
                <a:latin typeface="Bradley Hand ITC" pitchFamily="66" charset="0"/>
              </a:endParaRPr>
            </a:p>
          </p:txBody>
        </p:sp>
      </p:grpSp>
      <p:grpSp>
        <p:nvGrpSpPr>
          <p:cNvPr id="10" name="Group 9"/>
          <p:cNvGrpSpPr/>
          <p:nvPr/>
        </p:nvGrpSpPr>
        <p:grpSpPr>
          <a:xfrm>
            <a:off x="3406106" y="536720"/>
            <a:ext cx="2558611" cy="5483080"/>
            <a:chOff x="6133668" y="651950"/>
            <a:chExt cx="2558611" cy="5483080"/>
          </a:xfrm>
        </p:grpSpPr>
        <p:sp>
          <p:nvSpPr>
            <p:cNvPr id="11" name="Rectangle 10"/>
            <p:cNvSpPr/>
            <p:nvPr/>
          </p:nvSpPr>
          <p:spPr>
            <a:xfrm>
              <a:off x="7147162" y="3468030"/>
              <a:ext cx="304800" cy="266700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18992587">
              <a:off x="6133668" y="651950"/>
              <a:ext cx="2558611" cy="2504109"/>
            </a:xfrm>
            <a:prstGeom prst="rect">
              <a:avLst/>
            </a:prstGeom>
            <a:solidFill>
              <a:srgbClr val="FFC000"/>
            </a:solidFill>
            <a:ln w="7620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3" name="TextBox 12"/>
            <p:cNvSpPr txBox="1"/>
            <p:nvPr/>
          </p:nvSpPr>
          <p:spPr>
            <a:xfrm>
              <a:off x="6477000" y="1447800"/>
              <a:ext cx="1676400" cy="584775"/>
            </a:xfrm>
            <a:prstGeom prst="rect">
              <a:avLst/>
            </a:prstGeom>
            <a:noFill/>
          </p:spPr>
          <p:txBody>
            <a:bodyPr wrap="square" rtlCol="0">
              <a:spAutoFit/>
            </a:bodyPr>
            <a:lstStyle/>
            <a:p>
              <a:pPr algn="ctr"/>
              <a:endParaRPr lang="en-US" sz="3200" b="1" dirty="0">
                <a:latin typeface="Arial" pitchFamily="34" charset="0"/>
                <a:cs typeface="Arial" pitchFamily="34" charset="0"/>
              </a:endParaRPr>
            </a:p>
          </p:txBody>
        </p:sp>
      </p:grpSp>
      <p:pic>
        <p:nvPicPr>
          <p:cNvPr id="14" name="Picture 13" descr="C:\Users\bepayne\AppData\Local\Microsoft\Windows\Temporary Internet Files\Content.IE5\U9H98VH4\MC900446108[1].wmf"/>
          <p:cNvPicPr>
            <a:picLocks noChangeAspect="1" noChangeArrowheads="1"/>
          </p:cNvPicPr>
          <p:nvPr/>
        </p:nvPicPr>
        <p:blipFill>
          <a:blip r:embed="rId2" cstate="print"/>
          <a:srcRect/>
          <a:stretch>
            <a:fillRect/>
          </a:stretch>
        </p:blipFill>
        <p:spPr bwMode="auto">
          <a:xfrm>
            <a:off x="0" y="5562600"/>
            <a:ext cx="9144000" cy="1295400"/>
          </a:xfrm>
          <a:prstGeom prst="rect">
            <a:avLst/>
          </a:prstGeom>
          <a:noFill/>
        </p:spPr>
      </p:pic>
      <p:sp>
        <p:nvSpPr>
          <p:cNvPr id="15" name="Rectangle 14"/>
          <p:cNvSpPr/>
          <p:nvPr/>
        </p:nvSpPr>
        <p:spPr>
          <a:xfrm>
            <a:off x="3200400" y="990600"/>
            <a:ext cx="2971800" cy="1754326"/>
          </a:xfrm>
          <a:prstGeom prst="rect">
            <a:avLst/>
          </a:prstGeom>
        </p:spPr>
        <p:txBody>
          <a:bodyPr wrap="square">
            <a:spAutoFit/>
          </a:bodyPr>
          <a:lstStyle/>
          <a:p>
            <a:pPr lvl="0"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Quick </a:t>
            </a:r>
          </a:p>
          <a:p>
            <a:pPr lvl="0"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Dip</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extLst>
      <p:ext uri="{BB962C8B-B14F-4D97-AF65-F5344CB8AC3E}">
        <p14:creationId xmlns:p14="http://schemas.microsoft.com/office/powerpoint/2010/main" val="22763284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did you notice…. </a:t>
            </a:r>
            <a:endParaRPr lang="en-US" dirty="0"/>
          </a:p>
        </p:txBody>
      </p:sp>
      <p:sp>
        <p:nvSpPr>
          <p:cNvPr id="6" name="TextBox 5"/>
          <p:cNvSpPr txBox="1"/>
          <p:nvPr/>
        </p:nvSpPr>
        <p:spPr>
          <a:xfrm>
            <a:off x="0" y="4876800"/>
            <a:ext cx="9144000" cy="1384995"/>
          </a:xfrm>
          <a:prstGeom prst="rect">
            <a:avLst/>
          </a:prstGeom>
          <a:noFill/>
        </p:spPr>
        <p:txBody>
          <a:bodyPr wrap="square" rtlCol="0">
            <a:spAutoFit/>
          </a:bodyPr>
          <a:lstStyle/>
          <a:p>
            <a:pPr algn="ctr"/>
            <a:r>
              <a:rPr lang="en-US" sz="2800" b="1" dirty="0" smtClean="0">
                <a:solidFill>
                  <a:srgbClr val="C00000"/>
                </a:solidFill>
                <a:latin typeface="Bradley Hand ITC" pitchFamily="66" charset="0"/>
              </a:rPr>
              <a:t>Discuss your findings at your table. </a:t>
            </a:r>
          </a:p>
          <a:p>
            <a:pPr algn="ctr"/>
            <a:r>
              <a:rPr lang="en-US" sz="2800" b="1" dirty="0" smtClean="0">
                <a:solidFill>
                  <a:srgbClr val="C00000"/>
                </a:solidFill>
                <a:latin typeface="Bradley Hand ITC" pitchFamily="66" charset="0"/>
              </a:rPr>
              <a:t>What did you notice? </a:t>
            </a:r>
          </a:p>
          <a:p>
            <a:pPr algn="ctr"/>
            <a:r>
              <a:rPr lang="en-US" sz="2800" b="1" dirty="0" smtClean="0">
                <a:solidFill>
                  <a:srgbClr val="C00000"/>
                </a:solidFill>
                <a:latin typeface="Bradley Hand ITC" pitchFamily="66" charset="0"/>
              </a:rPr>
              <a:t>What evidence supports that from the  student text? </a:t>
            </a:r>
            <a:endParaRPr lang="en-US" sz="2800" b="1" dirty="0">
              <a:solidFill>
                <a:srgbClr val="C00000"/>
              </a:solidFill>
              <a:latin typeface="Bradley Hand ITC" pitchFamily="66" charset="0"/>
            </a:endParaRPr>
          </a:p>
        </p:txBody>
      </p:sp>
      <p:pic>
        <p:nvPicPr>
          <p:cNvPr id="5" name="Picture 4" descr="collaboration2.jpg"/>
          <p:cNvPicPr>
            <a:picLocks noChangeAspect="1"/>
          </p:cNvPicPr>
          <p:nvPr/>
        </p:nvPicPr>
        <p:blipFill>
          <a:blip r:embed="rId3" cstate="print"/>
          <a:stretch>
            <a:fillRect/>
          </a:stretch>
        </p:blipFill>
        <p:spPr>
          <a:xfrm>
            <a:off x="2895600" y="1981200"/>
            <a:ext cx="3528477" cy="2219325"/>
          </a:xfrm>
          <a:prstGeom prst="rect">
            <a:avLst/>
          </a:prstGeom>
        </p:spPr>
      </p:pic>
    </p:spTree>
    <p:extLst>
      <p:ext uri="{BB962C8B-B14F-4D97-AF65-F5344CB8AC3E}">
        <p14:creationId xmlns:p14="http://schemas.microsoft.com/office/powerpoint/2010/main" val="106994836"/>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Name it and Claim it</a:t>
            </a:r>
            <a:endParaRPr lang="en-US" dirty="0"/>
          </a:p>
        </p:txBody>
      </p:sp>
      <p:sp>
        <p:nvSpPr>
          <p:cNvPr id="3" name="Content Placeholder 2"/>
          <p:cNvSpPr>
            <a:spLocks noGrp="1"/>
          </p:cNvSpPr>
          <p:nvPr>
            <p:ph idx="1"/>
          </p:nvPr>
        </p:nvSpPr>
        <p:spPr/>
        <p:txBody>
          <a:bodyPr/>
          <a:lstStyle/>
          <a:p>
            <a:r>
              <a:rPr lang="en-US" dirty="0" smtClean="0"/>
              <a:t>The Quick Dip</a:t>
            </a:r>
          </a:p>
          <a:p>
            <a:endParaRPr lang="en-US" dirty="0"/>
          </a:p>
          <a:p>
            <a:r>
              <a:rPr lang="en-US" dirty="0" smtClean="0"/>
              <a:t>When/How might you use this kind of quick formative assessment?</a:t>
            </a:r>
            <a:endParaRPr lang="en-US" dirty="0"/>
          </a:p>
        </p:txBody>
      </p:sp>
    </p:spTree>
    <p:extLst>
      <p:ext uri="{BB962C8B-B14F-4D97-AF65-F5344CB8AC3E}">
        <p14:creationId xmlns:p14="http://schemas.microsoft.com/office/powerpoint/2010/main" val="4530598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Taking a Closer Look…. </a:t>
            </a:r>
            <a:endParaRPr lang="en-US" dirty="0"/>
          </a:p>
        </p:txBody>
      </p:sp>
      <p:pic>
        <p:nvPicPr>
          <p:cNvPr id="1026" name="Picture 2" descr="C:\Users\bepayne\AppData\Local\Microsoft\Windows\Temporary Internet Files\Content.IE5\6N19XEYC\MC900078753[1].wmf"/>
          <p:cNvPicPr>
            <a:picLocks noGrp="1" noChangeAspect="1" noChangeArrowheads="1"/>
          </p:cNvPicPr>
          <p:nvPr>
            <p:ph idx="1"/>
          </p:nvPr>
        </p:nvPicPr>
        <p:blipFill>
          <a:blip r:embed="rId3" cstate="print"/>
          <a:srcRect/>
          <a:stretch>
            <a:fillRect/>
          </a:stretch>
        </p:blipFill>
        <p:spPr bwMode="auto">
          <a:xfrm>
            <a:off x="914400" y="1600200"/>
            <a:ext cx="2938374" cy="3124200"/>
          </a:xfrm>
          <a:prstGeom prst="rect">
            <a:avLst/>
          </a:prstGeom>
          <a:noFill/>
        </p:spPr>
      </p:pic>
      <p:pic>
        <p:nvPicPr>
          <p:cNvPr id="5" name="Picture 4" descr="Mat-mount2.jpg"/>
          <p:cNvPicPr>
            <a:picLocks noChangeAspect="1"/>
          </p:cNvPicPr>
          <p:nvPr/>
        </p:nvPicPr>
        <p:blipFill>
          <a:blip r:embed="rId4" cstate="print"/>
          <a:stretch>
            <a:fillRect/>
          </a:stretch>
        </p:blipFill>
        <p:spPr>
          <a:xfrm>
            <a:off x="4267200" y="1905000"/>
            <a:ext cx="2895600" cy="3724536"/>
          </a:xfrm>
          <a:prstGeom prst="rect">
            <a:avLst/>
          </a:prstGeom>
          <a:scene3d>
            <a:camera prst="isometricBottomDown"/>
            <a:lightRig rig="threePt" dir="t"/>
          </a:scene3d>
        </p:spPr>
      </p:pic>
      <p:sp>
        <p:nvSpPr>
          <p:cNvPr id="6" name="TextBox 5"/>
          <p:cNvSpPr txBox="1"/>
          <p:nvPr/>
        </p:nvSpPr>
        <p:spPr>
          <a:xfrm>
            <a:off x="1295400" y="5410200"/>
            <a:ext cx="6858000" cy="1384995"/>
          </a:xfrm>
          <a:prstGeom prst="rect">
            <a:avLst/>
          </a:prstGeom>
          <a:noFill/>
        </p:spPr>
        <p:txBody>
          <a:bodyPr wrap="square" rtlCol="0">
            <a:spAutoFit/>
          </a:bodyPr>
          <a:lstStyle/>
          <a:p>
            <a:pPr algn="ctr"/>
            <a:r>
              <a:rPr lang="en-US" sz="2800" b="1" dirty="0" smtClean="0">
                <a:solidFill>
                  <a:srgbClr val="C00000"/>
                </a:solidFill>
                <a:latin typeface="Bradley Hand ITC" pitchFamily="66" charset="0"/>
              </a:rPr>
              <a:t>Class Tracker</a:t>
            </a:r>
          </a:p>
          <a:p>
            <a:pPr algn="ctr"/>
            <a:r>
              <a:rPr lang="en-US" sz="2800" b="1" dirty="0" smtClean="0">
                <a:solidFill>
                  <a:srgbClr val="C00000"/>
                </a:solidFill>
                <a:latin typeface="Bradley Hand ITC" pitchFamily="66" charset="0"/>
              </a:rPr>
              <a:t> a way to inform next steps </a:t>
            </a:r>
          </a:p>
          <a:p>
            <a:pPr algn="ctr"/>
            <a:r>
              <a:rPr lang="en-US" sz="2800" b="1" dirty="0" smtClean="0">
                <a:solidFill>
                  <a:srgbClr val="C00000"/>
                </a:solidFill>
                <a:latin typeface="Bradley Hand ITC" pitchFamily="66" charset="0"/>
              </a:rPr>
              <a:t>and individual student progress</a:t>
            </a:r>
            <a:endParaRPr lang="en-US" sz="2800" b="1" dirty="0">
              <a:solidFill>
                <a:srgbClr val="C00000"/>
              </a:solidFill>
              <a:latin typeface="Bradley Hand ITC" pitchFamily="66" charset="0"/>
            </a:endParaRPr>
          </a:p>
        </p:txBody>
      </p:sp>
    </p:spTree>
    <p:extLst>
      <p:ext uri="{BB962C8B-B14F-4D97-AF65-F5344CB8AC3E}">
        <p14:creationId xmlns:p14="http://schemas.microsoft.com/office/powerpoint/2010/main" val="399153929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smtClean="0"/>
              <a:t>Purpose and Non-Purpose</a:t>
            </a:r>
          </a:p>
        </p:txBody>
      </p:sp>
      <p:sp>
        <p:nvSpPr>
          <p:cNvPr id="20482" name="Content Placeholder 2"/>
          <p:cNvSpPr>
            <a:spLocks noGrp="1"/>
          </p:cNvSpPr>
          <p:nvPr>
            <p:ph idx="1"/>
          </p:nvPr>
        </p:nvSpPr>
        <p:spPr/>
        <p:txBody>
          <a:bodyPr/>
          <a:lstStyle/>
          <a:p>
            <a:pPr eaLnBrk="1" hangingPunct="1">
              <a:buFont typeface="Arial" charset="0"/>
              <a:buNone/>
            </a:pPr>
            <a:r>
              <a:rPr lang="en-US" b="1" smtClean="0"/>
              <a:t>Purpose: </a:t>
            </a:r>
            <a:r>
              <a:rPr lang="en-US" smtClean="0"/>
              <a:t>To provide additional tools and strategies to support improved student writing and teacher reflective practice.</a:t>
            </a:r>
          </a:p>
          <a:p>
            <a:pPr eaLnBrk="1" hangingPunct="1">
              <a:buFont typeface="Arial" charset="0"/>
              <a:buNone/>
            </a:pPr>
            <a:endParaRPr lang="en-US" smtClean="0"/>
          </a:p>
          <a:p>
            <a:pPr eaLnBrk="1" hangingPunct="1">
              <a:buFont typeface="Arial" charset="0"/>
              <a:buNone/>
            </a:pPr>
            <a:r>
              <a:rPr lang="en-US" b="1" smtClean="0"/>
              <a:t>Non-Purpose: </a:t>
            </a:r>
            <a:r>
              <a:rPr lang="en-US" smtClean="0"/>
              <a:t>To add an overwhelming amount of new material as we near the end of the school year.</a:t>
            </a:r>
          </a:p>
        </p:txBody>
      </p:sp>
      <p:pic>
        <p:nvPicPr>
          <p:cNvPr id="20483"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Together</a:t>
            </a:r>
            <a:endParaRPr lang="en-US" dirty="0"/>
          </a:p>
        </p:txBody>
      </p:sp>
      <p:sp>
        <p:nvSpPr>
          <p:cNvPr id="3" name="Content Placeholder 2"/>
          <p:cNvSpPr>
            <a:spLocks noGrp="1"/>
          </p:cNvSpPr>
          <p:nvPr>
            <p:ph idx="1"/>
          </p:nvPr>
        </p:nvSpPr>
        <p:spPr>
          <a:xfrm>
            <a:off x="1371600" y="1981200"/>
            <a:ext cx="7239000" cy="4525963"/>
          </a:xfrm>
        </p:spPr>
        <p:txBody>
          <a:bodyPr/>
          <a:lstStyle/>
          <a:p>
            <a:pPr>
              <a:buNone/>
            </a:pPr>
            <a:r>
              <a:rPr lang="en-US" dirty="0" smtClean="0"/>
              <a:t>As we read…</a:t>
            </a:r>
          </a:p>
          <a:p>
            <a:pPr>
              <a:buNone/>
            </a:pPr>
            <a:endParaRPr lang="en-US" sz="1600" dirty="0" smtClean="0"/>
          </a:p>
          <a:p>
            <a:r>
              <a:rPr lang="en-US" dirty="0" smtClean="0"/>
              <a:t>Notice what the student is doing well</a:t>
            </a:r>
          </a:p>
          <a:p>
            <a:pPr lvl="1"/>
            <a:r>
              <a:rPr lang="en-US" sz="2000" dirty="0" smtClean="0">
                <a:solidFill>
                  <a:schemeClr val="accent6">
                    <a:lumMod val="75000"/>
                  </a:schemeClr>
                </a:solidFill>
              </a:rPr>
              <a:t>(avoid looking for errors)</a:t>
            </a:r>
          </a:p>
          <a:p>
            <a:r>
              <a:rPr lang="en-US" dirty="0" smtClean="0"/>
              <a:t>Underline/Star/Circle /Highlight</a:t>
            </a:r>
          </a:p>
          <a:p>
            <a:pPr lvl="1"/>
            <a:r>
              <a:rPr lang="en-US" sz="2000" dirty="0" smtClean="0">
                <a:solidFill>
                  <a:schemeClr val="accent6">
                    <a:lumMod val="75000"/>
                  </a:schemeClr>
                </a:solidFill>
              </a:rPr>
              <a:t>(what’s the evidence)</a:t>
            </a:r>
          </a:p>
          <a:p>
            <a:r>
              <a:rPr lang="en-US" dirty="0" smtClean="0"/>
              <a:t>Jot in the margins the skills you see </a:t>
            </a:r>
          </a:p>
          <a:p>
            <a:pPr lvl="1"/>
            <a:r>
              <a:rPr lang="en-US" sz="2000" dirty="0" smtClean="0">
                <a:solidFill>
                  <a:schemeClr val="accent6">
                    <a:lumMod val="75000"/>
                  </a:schemeClr>
                </a:solidFill>
              </a:rPr>
              <a:t>(name the skills/strategies you have taught) </a:t>
            </a:r>
            <a:endParaRPr lang="en-US" dirty="0">
              <a:solidFill>
                <a:schemeClr val="accent6">
                  <a:lumMod val="75000"/>
                </a:schemeClr>
              </a:solidFill>
            </a:endParaRPr>
          </a:p>
        </p:txBody>
      </p:sp>
      <p:pic>
        <p:nvPicPr>
          <p:cNvPr id="4" name="Picture 3" descr="5040615e897889576eb776637bc13460.png"/>
          <p:cNvPicPr>
            <a:picLocks noChangeAspect="1"/>
          </p:cNvPicPr>
          <p:nvPr/>
        </p:nvPicPr>
        <p:blipFill>
          <a:blip r:embed="rId3" cstate="print"/>
          <a:stretch>
            <a:fillRect/>
          </a:stretch>
        </p:blipFill>
        <p:spPr>
          <a:xfrm>
            <a:off x="7391400" y="4953000"/>
            <a:ext cx="1447800" cy="1447800"/>
          </a:xfrm>
          <a:prstGeom prst="rect">
            <a:avLst/>
          </a:prstGeom>
        </p:spPr>
      </p:pic>
      <p:pic>
        <p:nvPicPr>
          <p:cNvPr id="5" name="Picture 4" descr="highlighter.png"/>
          <p:cNvPicPr>
            <a:picLocks noChangeAspect="1"/>
          </p:cNvPicPr>
          <p:nvPr/>
        </p:nvPicPr>
        <p:blipFill>
          <a:blip r:embed="rId4" cstate="print"/>
          <a:stretch>
            <a:fillRect/>
          </a:stretch>
        </p:blipFill>
        <p:spPr>
          <a:xfrm>
            <a:off x="381000" y="0"/>
            <a:ext cx="2133600" cy="2133600"/>
          </a:xfrm>
          <a:prstGeom prst="rect">
            <a:avLst/>
          </a:prstGeom>
        </p:spPr>
      </p:pic>
    </p:spTree>
    <p:extLst>
      <p:ext uri="{BB962C8B-B14F-4D97-AF65-F5344CB8AC3E}">
        <p14:creationId xmlns:p14="http://schemas.microsoft.com/office/powerpoint/2010/main" val="2315050407"/>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 Tracker</a:t>
            </a:r>
            <a:endParaRPr lang="en-US" dirty="0"/>
          </a:p>
        </p:txBody>
      </p:sp>
      <p:sp>
        <p:nvSpPr>
          <p:cNvPr id="3" name="Content Placeholder 2"/>
          <p:cNvSpPr>
            <a:spLocks noGrp="1"/>
          </p:cNvSpPr>
          <p:nvPr>
            <p:ph idx="1"/>
          </p:nvPr>
        </p:nvSpPr>
        <p:spPr/>
        <p:txBody>
          <a:bodyPr/>
          <a:lstStyle/>
          <a:p>
            <a:pPr>
              <a:buNone/>
            </a:pPr>
            <a:r>
              <a:rPr lang="en-US" dirty="0" smtClean="0"/>
              <a:t>Record the progress of each student</a:t>
            </a:r>
          </a:p>
          <a:p>
            <a:pPr>
              <a:buNone/>
            </a:pPr>
            <a:endParaRPr lang="en-US" dirty="0" smtClean="0"/>
          </a:p>
          <a:p>
            <a:pPr>
              <a:buNone/>
            </a:pPr>
            <a:endParaRPr lang="en-US" dirty="0" smtClean="0"/>
          </a:p>
          <a:p>
            <a:pPr>
              <a:buNone/>
            </a:pPr>
            <a:endParaRPr lang="en-US" dirty="0" smtClean="0"/>
          </a:p>
          <a:p>
            <a:pPr>
              <a:buNone/>
            </a:pPr>
            <a:r>
              <a:rPr lang="en-US" dirty="0" smtClean="0"/>
              <a:t>You may want to develop your own system…</a:t>
            </a:r>
            <a:endParaRPr lang="en-US" dirty="0"/>
          </a:p>
        </p:txBody>
      </p:sp>
      <p:pic>
        <p:nvPicPr>
          <p:cNvPr id="12" name="Picture 11" descr="11519804-vector-green-positive-checkmark.jpg"/>
          <p:cNvPicPr>
            <a:picLocks noChangeAspect="1"/>
          </p:cNvPicPr>
          <p:nvPr/>
        </p:nvPicPr>
        <p:blipFill>
          <a:blip r:embed="rId3" cstate="print"/>
          <a:stretch>
            <a:fillRect/>
          </a:stretch>
        </p:blipFill>
        <p:spPr>
          <a:xfrm>
            <a:off x="3733800" y="2362200"/>
            <a:ext cx="1600200" cy="1600200"/>
          </a:xfrm>
          <a:prstGeom prst="rect">
            <a:avLst/>
          </a:prstGeom>
        </p:spPr>
      </p:pic>
      <p:pic>
        <p:nvPicPr>
          <p:cNvPr id="15" name="Picture 14" descr="11519804-vector-green-positive-checkmark.jpg"/>
          <p:cNvPicPr>
            <a:picLocks noChangeAspect="1"/>
          </p:cNvPicPr>
          <p:nvPr/>
        </p:nvPicPr>
        <p:blipFill>
          <a:blip r:embed="rId3" cstate="print"/>
          <a:stretch>
            <a:fillRect/>
          </a:stretch>
        </p:blipFill>
        <p:spPr>
          <a:xfrm>
            <a:off x="3505200" y="4800600"/>
            <a:ext cx="1600200" cy="1600200"/>
          </a:xfrm>
          <a:prstGeom prst="rect">
            <a:avLst/>
          </a:prstGeom>
        </p:spPr>
      </p:pic>
      <p:grpSp>
        <p:nvGrpSpPr>
          <p:cNvPr id="19" name="Group 18"/>
          <p:cNvGrpSpPr/>
          <p:nvPr/>
        </p:nvGrpSpPr>
        <p:grpSpPr>
          <a:xfrm>
            <a:off x="6096000" y="4800600"/>
            <a:ext cx="1600200" cy="1600200"/>
            <a:chOff x="6096000" y="4800600"/>
            <a:chExt cx="1600200" cy="1600200"/>
          </a:xfrm>
        </p:grpSpPr>
        <p:pic>
          <p:nvPicPr>
            <p:cNvPr id="13" name="Picture 12" descr="11519804-vector-green-positive-checkmark.jpg"/>
            <p:cNvPicPr>
              <a:picLocks noChangeAspect="1"/>
            </p:cNvPicPr>
            <p:nvPr/>
          </p:nvPicPr>
          <p:blipFill>
            <a:blip r:embed="rId3" cstate="print"/>
            <a:stretch>
              <a:fillRect/>
            </a:stretch>
          </p:blipFill>
          <p:spPr>
            <a:xfrm>
              <a:off x="6096000" y="4800600"/>
              <a:ext cx="1600200" cy="1600200"/>
            </a:xfrm>
            <a:prstGeom prst="rect">
              <a:avLst/>
            </a:prstGeom>
          </p:spPr>
        </p:pic>
        <p:sp>
          <p:nvSpPr>
            <p:cNvPr id="16" name="Plus 15"/>
            <p:cNvSpPr/>
            <p:nvPr/>
          </p:nvSpPr>
          <p:spPr>
            <a:xfrm>
              <a:off x="6477000" y="4953000"/>
              <a:ext cx="609600" cy="533400"/>
            </a:xfrm>
            <a:prstGeom prst="mathPlus">
              <a:avLst/>
            </a:prstGeom>
            <a:gradFill flip="none" rotWithShape="1">
              <a:gsLst>
                <a:gs pos="0">
                  <a:srgbClr val="21B30D">
                    <a:shade val="30000"/>
                    <a:satMod val="115000"/>
                  </a:srgbClr>
                </a:gs>
                <a:gs pos="50000">
                  <a:srgbClr val="21B30D">
                    <a:shade val="67500"/>
                    <a:satMod val="115000"/>
                  </a:srgbClr>
                </a:gs>
                <a:gs pos="100000">
                  <a:srgbClr val="21B30D">
                    <a:shade val="100000"/>
                    <a:satMod val="115000"/>
                  </a:srgbClr>
                </a:gs>
              </a:gsLst>
              <a:lin ang="162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12700">
                  <a:solidFill>
                    <a:schemeClr val="tx1"/>
                  </a:solidFill>
                </a:ln>
              </a:endParaRPr>
            </a:p>
          </p:txBody>
        </p:sp>
      </p:grpSp>
      <p:grpSp>
        <p:nvGrpSpPr>
          <p:cNvPr id="20" name="Group 19"/>
          <p:cNvGrpSpPr/>
          <p:nvPr/>
        </p:nvGrpSpPr>
        <p:grpSpPr>
          <a:xfrm>
            <a:off x="1143000" y="4800600"/>
            <a:ext cx="1600200" cy="1600200"/>
            <a:chOff x="1143000" y="4800600"/>
            <a:chExt cx="1600200" cy="1600200"/>
          </a:xfrm>
        </p:grpSpPr>
        <p:pic>
          <p:nvPicPr>
            <p:cNvPr id="14" name="Picture 13" descr="11519804-vector-green-positive-checkmark.jpg"/>
            <p:cNvPicPr>
              <a:picLocks noChangeAspect="1"/>
            </p:cNvPicPr>
            <p:nvPr/>
          </p:nvPicPr>
          <p:blipFill>
            <a:blip r:embed="rId3" cstate="print"/>
            <a:stretch>
              <a:fillRect/>
            </a:stretch>
          </p:blipFill>
          <p:spPr>
            <a:xfrm>
              <a:off x="1143000" y="4800600"/>
              <a:ext cx="1600200" cy="1600200"/>
            </a:xfrm>
            <a:prstGeom prst="rect">
              <a:avLst/>
            </a:prstGeom>
          </p:spPr>
        </p:pic>
        <p:sp>
          <p:nvSpPr>
            <p:cNvPr id="17" name="Minus 16"/>
            <p:cNvSpPr/>
            <p:nvPr/>
          </p:nvSpPr>
          <p:spPr>
            <a:xfrm>
              <a:off x="1524000" y="5029200"/>
              <a:ext cx="457200" cy="533400"/>
            </a:xfrm>
            <a:prstGeom prst="mathMinus">
              <a:avLst/>
            </a:prstGeom>
            <a:gradFill flip="none" rotWithShape="1">
              <a:gsLst>
                <a:gs pos="0">
                  <a:srgbClr val="21B30D">
                    <a:shade val="30000"/>
                    <a:satMod val="115000"/>
                  </a:srgbClr>
                </a:gs>
                <a:gs pos="50000">
                  <a:srgbClr val="21B30D">
                    <a:shade val="67500"/>
                    <a:satMod val="115000"/>
                  </a:srgbClr>
                </a:gs>
                <a:gs pos="100000">
                  <a:srgbClr val="21B30D">
                    <a:shade val="100000"/>
                    <a:satMod val="115000"/>
                  </a:srgbClr>
                </a:gs>
              </a:gsLst>
              <a:lin ang="16200000" scaled="1"/>
              <a:tileRect/>
            </a:gra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2692630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rot="16200000">
            <a:off x="4832867" y="4768333"/>
            <a:ext cx="1523999" cy="369332"/>
          </a:xfrm>
          <a:prstGeom prst="rect">
            <a:avLst/>
          </a:prstGeom>
          <a:solidFill>
            <a:schemeClr val="bg1"/>
          </a:solidFill>
        </p:spPr>
        <p:txBody>
          <a:bodyPr wrap="square" rtlCol="0">
            <a:spAutoFit/>
          </a:bodyPr>
          <a:lstStyle/>
          <a:p>
            <a:endParaRPr lang="en-US" dirty="0"/>
          </a:p>
        </p:txBody>
      </p:sp>
      <p:sp>
        <p:nvSpPr>
          <p:cNvPr id="12" name="TextBox 11"/>
          <p:cNvSpPr txBox="1"/>
          <p:nvPr/>
        </p:nvSpPr>
        <p:spPr>
          <a:xfrm>
            <a:off x="2057400" y="2590800"/>
            <a:ext cx="1523999" cy="369332"/>
          </a:xfrm>
          <a:prstGeom prst="rect">
            <a:avLst/>
          </a:prstGeom>
          <a:solidFill>
            <a:schemeClr val="bg1"/>
          </a:solidFill>
        </p:spPr>
        <p:txBody>
          <a:bodyPr wrap="square" rtlCol="0">
            <a:spAutoFit/>
          </a:bodyPr>
          <a:lstStyle/>
          <a:p>
            <a:endParaRPr lang="en-US" dirty="0"/>
          </a:p>
        </p:txBody>
      </p:sp>
      <p:pic>
        <p:nvPicPr>
          <p:cNvPr id="1027" name="Picture 3" descr="C:\Users\bepayne\AppData\Local\Microsoft\Windows\Temporary Internet Files\Content.IE5\AWCKWMFV\MC900434859[1].png"/>
          <p:cNvPicPr>
            <a:picLocks noChangeAspect="1" noChangeArrowheads="1"/>
          </p:cNvPicPr>
          <p:nvPr/>
        </p:nvPicPr>
        <p:blipFill>
          <a:blip r:embed="rId3" cstate="print"/>
          <a:srcRect/>
          <a:stretch>
            <a:fillRect/>
          </a:stretch>
        </p:blipFill>
        <p:spPr bwMode="auto">
          <a:xfrm>
            <a:off x="3200400" y="1371600"/>
            <a:ext cx="3200400" cy="3200400"/>
          </a:xfrm>
          <a:prstGeom prst="rect">
            <a:avLst/>
          </a:prstGeom>
          <a:noFill/>
        </p:spPr>
      </p:pic>
      <p:sp>
        <p:nvSpPr>
          <p:cNvPr id="14" name="TextBox 13"/>
          <p:cNvSpPr txBox="1"/>
          <p:nvPr/>
        </p:nvSpPr>
        <p:spPr>
          <a:xfrm>
            <a:off x="2133600" y="4800600"/>
            <a:ext cx="5105400" cy="1077218"/>
          </a:xfrm>
          <a:prstGeom prst="rect">
            <a:avLst/>
          </a:prstGeom>
          <a:noFill/>
        </p:spPr>
        <p:txBody>
          <a:bodyPr wrap="square" rtlCol="0">
            <a:spAutoFit/>
          </a:bodyPr>
          <a:lstStyle/>
          <a:p>
            <a:pPr algn="ctr"/>
            <a:r>
              <a:rPr lang="en-US" sz="3200" dirty="0" smtClean="0"/>
              <a:t>What questions do you have about the Class Tracker tool? </a:t>
            </a:r>
            <a:endParaRPr lang="en-US" sz="3200" dirty="0"/>
          </a:p>
        </p:txBody>
      </p:sp>
    </p:spTree>
    <p:extLst>
      <p:ext uri="{BB962C8B-B14F-4D97-AF65-F5344CB8AC3E}">
        <p14:creationId xmlns:p14="http://schemas.microsoft.com/office/powerpoint/2010/main" val="1476080364"/>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ractice_l_tnb.png"/>
          <p:cNvPicPr>
            <a:picLocks noChangeAspect="1"/>
          </p:cNvPicPr>
          <p:nvPr/>
        </p:nvPicPr>
        <p:blipFill>
          <a:blip r:embed="rId3" cstate="print"/>
          <a:stretch>
            <a:fillRect/>
          </a:stretch>
        </p:blipFill>
        <p:spPr>
          <a:xfrm>
            <a:off x="2590800" y="2438400"/>
            <a:ext cx="4444445" cy="3339683"/>
          </a:xfrm>
          <a:prstGeom prst="rect">
            <a:avLst/>
          </a:prstGeom>
        </p:spPr>
      </p:pic>
      <p:sp>
        <p:nvSpPr>
          <p:cNvPr id="6" name="TextBox 5"/>
          <p:cNvSpPr txBox="1"/>
          <p:nvPr/>
        </p:nvSpPr>
        <p:spPr>
          <a:xfrm>
            <a:off x="1066800" y="304800"/>
            <a:ext cx="2819400" cy="1107996"/>
          </a:xfrm>
          <a:prstGeom prst="rect">
            <a:avLst/>
          </a:prstGeom>
          <a:noFill/>
        </p:spPr>
        <p:txBody>
          <a:bodyPr wrap="square" rtlCol="0">
            <a:spAutoFit/>
          </a:bodyPr>
          <a:lstStyle/>
          <a:p>
            <a:r>
              <a:rPr lang="en-US" sz="6600" b="1" dirty="0" smtClean="0">
                <a:solidFill>
                  <a:srgbClr val="990033"/>
                </a:solidFill>
                <a:latin typeface="Algerian" pitchFamily="82" charset="0"/>
              </a:rPr>
              <a:t>Let’s</a:t>
            </a:r>
            <a:endParaRPr lang="en-US" sz="1600" b="1" dirty="0">
              <a:solidFill>
                <a:srgbClr val="990033"/>
              </a:solidFill>
              <a:latin typeface="Algerian" pitchFamily="82" charset="0"/>
            </a:endParaRPr>
          </a:p>
        </p:txBody>
      </p:sp>
      <p:sp>
        <p:nvSpPr>
          <p:cNvPr id="8" name="TextBox 7"/>
          <p:cNvSpPr txBox="1"/>
          <p:nvPr/>
        </p:nvSpPr>
        <p:spPr>
          <a:xfrm>
            <a:off x="3429000" y="1143000"/>
            <a:ext cx="4572000" cy="1107996"/>
          </a:xfrm>
          <a:prstGeom prst="rect">
            <a:avLst/>
          </a:prstGeom>
          <a:noFill/>
        </p:spPr>
        <p:txBody>
          <a:bodyPr wrap="square" rtlCol="0">
            <a:spAutoFit/>
          </a:bodyPr>
          <a:lstStyle/>
          <a:p>
            <a:r>
              <a:rPr lang="en-US" sz="6600" b="1" dirty="0" smtClean="0">
                <a:solidFill>
                  <a:schemeClr val="accent2">
                    <a:lumMod val="75000"/>
                  </a:schemeClr>
                </a:solidFill>
                <a:latin typeface="Algerian" pitchFamily="82" charset="0"/>
              </a:rPr>
              <a:t>PRACTICE</a:t>
            </a:r>
            <a:endParaRPr lang="en-US" sz="6600" b="1" dirty="0">
              <a:solidFill>
                <a:schemeClr val="accent2">
                  <a:lumMod val="75000"/>
                </a:schemeClr>
              </a:solidFill>
              <a:latin typeface="Algerian" pitchFamily="82" charset="0"/>
            </a:endParaRPr>
          </a:p>
        </p:txBody>
      </p:sp>
    </p:spTree>
    <p:extLst>
      <p:ext uri="{BB962C8B-B14F-4D97-AF65-F5344CB8AC3E}">
        <p14:creationId xmlns:p14="http://schemas.microsoft.com/office/powerpoint/2010/main" val="2697288607"/>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ighlighter.png"/>
          <p:cNvPicPr>
            <a:picLocks noChangeAspect="1"/>
          </p:cNvPicPr>
          <p:nvPr/>
        </p:nvPicPr>
        <p:blipFill>
          <a:blip r:embed="rId3" cstate="print"/>
          <a:stretch>
            <a:fillRect/>
          </a:stretch>
        </p:blipFill>
        <p:spPr>
          <a:xfrm>
            <a:off x="0" y="0"/>
            <a:ext cx="2057400" cy="2057400"/>
          </a:xfrm>
          <a:prstGeom prst="rect">
            <a:avLst/>
          </a:prstGeom>
        </p:spPr>
      </p:pic>
      <p:sp>
        <p:nvSpPr>
          <p:cNvPr id="2" name="Title 1"/>
          <p:cNvSpPr>
            <a:spLocks noGrp="1"/>
          </p:cNvSpPr>
          <p:nvPr>
            <p:ph type="title"/>
          </p:nvPr>
        </p:nvSpPr>
        <p:spPr/>
        <p:txBody>
          <a:bodyPr/>
          <a:lstStyle/>
          <a:p>
            <a:r>
              <a:rPr lang="en-US" dirty="0" smtClean="0"/>
              <a:t>In Pairs</a:t>
            </a:r>
            <a:endParaRPr lang="en-US" dirty="0"/>
          </a:p>
        </p:txBody>
      </p:sp>
      <p:sp>
        <p:nvSpPr>
          <p:cNvPr id="3" name="Content Placeholder 2"/>
          <p:cNvSpPr>
            <a:spLocks noGrp="1"/>
          </p:cNvSpPr>
          <p:nvPr>
            <p:ph idx="1"/>
          </p:nvPr>
        </p:nvSpPr>
        <p:spPr>
          <a:xfrm>
            <a:off x="1295400" y="1371600"/>
            <a:ext cx="7239000" cy="4525963"/>
          </a:xfrm>
        </p:spPr>
        <p:txBody>
          <a:bodyPr/>
          <a:lstStyle/>
          <a:p>
            <a:pPr>
              <a:buNone/>
            </a:pPr>
            <a:r>
              <a:rPr lang="en-US" dirty="0" smtClean="0"/>
              <a:t>                        As you read…</a:t>
            </a:r>
          </a:p>
          <a:p>
            <a:pPr>
              <a:buNone/>
            </a:pPr>
            <a:endParaRPr lang="en-US" sz="1000" dirty="0" smtClean="0"/>
          </a:p>
          <a:p>
            <a:r>
              <a:rPr lang="en-US" dirty="0" smtClean="0"/>
              <a:t>Notice what the student is doing well</a:t>
            </a:r>
          </a:p>
          <a:p>
            <a:pPr lvl="1"/>
            <a:r>
              <a:rPr lang="en-US" sz="2000" dirty="0" smtClean="0">
                <a:solidFill>
                  <a:schemeClr val="accent6">
                    <a:lumMod val="75000"/>
                  </a:schemeClr>
                </a:solidFill>
              </a:rPr>
              <a:t>(avoid looking for errors)</a:t>
            </a:r>
          </a:p>
          <a:p>
            <a:r>
              <a:rPr lang="en-US" dirty="0" smtClean="0"/>
              <a:t>Underline/Star/Circle /Highlight</a:t>
            </a:r>
          </a:p>
          <a:p>
            <a:pPr lvl="1"/>
            <a:r>
              <a:rPr lang="en-US" sz="2000" dirty="0" smtClean="0">
                <a:solidFill>
                  <a:schemeClr val="accent6">
                    <a:lumMod val="75000"/>
                  </a:schemeClr>
                </a:solidFill>
              </a:rPr>
              <a:t>(what’s the evidence)</a:t>
            </a:r>
          </a:p>
          <a:p>
            <a:r>
              <a:rPr lang="en-US" dirty="0" smtClean="0"/>
              <a:t>Jot in the margins the skills you see </a:t>
            </a:r>
          </a:p>
          <a:p>
            <a:pPr lvl="1"/>
            <a:r>
              <a:rPr lang="en-US" sz="2000" dirty="0" smtClean="0">
                <a:solidFill>
                  <a:schemeClr val="accent6">
                    <a:lumMod val="75000"/>
                  </a:schemeClr>
                </a:solidFill>
              </a:rPr>
              <a:t>(check the rubric for “Meets Expectations”)</a:t>
            </a:r>
            <a:endParaRPr lang="en-US" dirty="0" smtClean="0">
              <a:solidFill>
                <a:schemeClr val="accent6">
                  <a:lumMod val="75000"/>
                </a:schemeClr>
              </a:solidFill>
            </a:endParaRPr>
          </a:p>
          <a:p>
            <a:r>
              <a:rPr lang="en-US" dirty="0" smtClean="0"/>
              <a:t>Record student’s progress</a:t>
            </a:r>
          </a:p>
        </p:txBody>
      </p:sp>
      <p:pic>
        <p:nvPicPr>
          <p:cNvPr id="4" name="Picture 3" descr="5040615e897889576eb776637bc13460.png"/>
          <p:cNvPicPr>
            <a:picLocks noChangeAspect="1"/>
          </p:cNvPicPr>
          <p:nvPr/>
        </p:nvPicPr>
        <p:blipFill>
          <a:blip r:embed="rId4" cstate="print"/>
          <a:stretch>
            <a:fillRect/>
          </a:stretch>
        </p:blipFill>
        <p:spPr>
          <a:xfrm>
            <a:off x="7086600" y="609600"/>
            <a:ext cx="1295400" cy="1295400"/>
          </a:xfrm>
          <a:prstGeom prst="rect">
            <a:avLst/>
          </a:prstGeom>
        </p:spPr>
      </p:pic>
      <p:pic>
        <p:nvPicPr>
          <p:cNvPr id="7" name="Picture 6" descr="11519804-vector-green-positive-checkmark.jpg"/>
          <p:cNvPicPr>
            <a:picLocks noChangeAspect="1"/>
          </p:cNvPicPr>
          <p:nvPr/>
        </p:nvPicPr>
        <p:blipFill>
          <a:blip r:embed="rId5" cstate="print"/>
          <a:stretch>
            <a:fillRect/>
          </a:stretch>
        </p:blipFill>
        <p:spPr>
          <a:xfrm>
            <a:off x="3581400" y="5486400"/>
            <a:ext cx="1371600" cy="1371600"/>
          </a:xfrm>
          <a:prstGeom prst="rect">
            <a:avLst/>
          </a:prstGeom>
        </p:spPr>
      </p:pic>
    </p:spTree>
    <p:extLst>
      <p:ext uri="{BB962C8B-B14F-4D97-AF65-F5344CB8AC3E}">
        <p14:creationId xmlns:p14="http://schemas.microsoft.com/office/powerpoint/2010/main" val="3641613384"/>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91200" y="2819400"/>
            <a:ext cx="3352800" cy="1219200"/>
          </a:xfrm>
        </p:spPr>
        <p:txBody>
          <a:bodyPr>
            <a:noAutofit/>
          </a:bodyPr>
          <a:lstStyle/>
          <a:p>
            <a:pPr lvl="0"/>
            <a:r>
              <a:rPr lang="en-US" sz="2400" dirty="0" smtClean="0">
                <a:latin typeface="+mn-lt"/>
              </a:rPr>
              <a:t>Write an argument of judgment on whether or not the prince would be a good king. </a:t>
            </a:r>
            <a:endParaRPr lang="en-US" sz="2400" dirty="0">
              <a:latin typeface="+mn-lt"/>
            </a:endParaRPr>
          </a:p>
        </p:txBody>
      </p:sp>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5791200" cy="6858000"/>
          </a:xfrm>
          <a:prstGeom prst="rect">
            <a:avLst/>
          </a:prstGeom>
          <a:noFill/>
          <a:ln>
            <a:noFill/>
          </a:ln>
        </p:spPr>
      </p:pic>
    </p:spTree>
    <p:extLst>
      <p:ext uri="{BB962C8B-B14F-4D97-AF65-F5344CB8AC3E}">
        <p14:creationId xmlns:p14="http://schemas.microsoft.com/office/powerpoint/2010/main" val="396013059"/>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did you notice…. </a:t>
            </a:r>
            <a:endParaRPr lang="en-US" dirty="0"/>
          </a:p>
        </p:txBody>
      </p:sp>
      <p:sp>
        <p:nvSpPr>
          <p:cNvPr id="6" name="TextBox 5"/>
          <p:cNvSpPr txBox="1"/>
          <p:nvPr/>
        </p:nvSpPr>
        <p:spPr>
          <a:xfrm>
            <a:off x="1143000" y="5257800"/>
            <a:ext cx="7239000" cy="1384995"/>
          </a:xfrm>
          <a:prstGeom prst="rect">
            <a:avLst/>
          </a:prstGeom>
          <a:noFill/>
        </p:spPr>
        <p:txBody>
          <a:bodyPr wrap="square" rtlCol="0">
            <a:spAutoFit/>
          </a:bodyPr>
          <a:lstStyle/>
          <a:p>
            <a:pPr algn="ctr"/>
            <a:r>
              <a:rPr lang="en-US" sz="2800" b="1" dirty="0" smtClean="0">
                <a:solidFill>
                  <a:srgbClr val="C00000"/>
                </a:solidFill>
                <a:latin typeface="Bradley Hand ITC" pitchFamily="66" charset="0"/>
              </a:rPr>
              <a:t>Pairs group together .</a:t>
            </a:r>
          </a:p>
          <a:p>
            <a:pPr algn="ctr"/>
            <a:r>
              <a:rPr lang="en-US" sz="2800" b="1" dirty="0" smtClean="0">
                <a:solidFill>
                  <a:srgbClr val="C00000"/>
                </a:solidFill>
                <a:latin typeface="Bradley Hand ITC" pitchFamily="66" charset="0"/>
              </a:rPr>
              <a:t>Discuss how this process worked for you and how it might help inform your  teaching. </a:t>
            </a:r>
            <a:endParaRPr lang="en-US" sz="2800" b="1" dirty="0">
              <a:solidFill>
                <a:srgbClr val="C00000"/>
              </a:solidFill>
              <a:latin typeface="Bradley Hand ITC" pitchFamily="66" charset="0"/>
            </a:endParaRPr>
          </a:p>
        </p:txBody>
      </p:sp>
      <p:pic>
        <p:nvPicPr>
          <p:cNvPr id="8" name="Picture 7" descr="collaboration.jpg"/>
          <p:cNvPicPr>
            <a:picLocks noChangeAspect="1"/>
          </p:cNvPicPr>
          <p:nvPr/>
        </p:nvPicPr>
        <p:blipFill>
          <a:blip r:embed="rId3" cstate="print"/>
          <a:stretch>
            <a:fillRect/>
          </a:stretch>
        </p:blipFill>
        <p:spPr>
          <a:xfrm>
            <a:off x="2438400" y="1371600"/>
            <a:ext cx="4376192" cy="3810000"/>
          </a:xfrm>
          <a:prstGeom prst="rect">
            <a:avLst/>
          </a:prstGeom>
        </p:spPr>
      </p:pic>
    </p:spTree>
    <p:extLst>
      <p:ext uri="{BB962C8B-B14F-4D97-AF65-F5344CB8AC3E}">
        <p14:creationId xmlns:p14="http://schemas.microsoft.com/office/powerpoint/2010/main" val="3593910914"/>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Angela…</a:t>
            </a:r>
            <a:endParaRPr lang="en-US" dirty="0"/>
          </a:p>
        </p:txBody>
      </p:sp>
      <p:sp>
        <p:nvSpPr>
          <p:cNvPr id="3" name="Content Placeholder 2"/>
          <p:cNvSpPr>
            <a:spLocks noGrp="1"/>
          </p:cNvSpPr>
          <p:nvPr>
            <p:ph idx="1"/>
          </p:nvPr>
        </p:nvSpPr>
        <p:spPr/>
        <p:txBody>
          <a:bodyPr/>
          <a:lstStyle/>
          <a:p>
            <a:r>
              <a:rPr lang="en-US" dirty="0" smtClean="0"/>
              <a:t>You may want to use the next side for closing comments or just add whatever slides you need. Keep or delete the next two.</a:t>
            </a:r>
            <a:endParaRPr lang="en-US" dirty="0"/>
          </a:p>
        </p:txBody>
      </p:sp>
    </p:spTree>
    <p:extLst>
      <p:ext uri="{BB962C8B-B14F-4D97-AF65-F5344CB8AC3E}">
        <p14:creationId xmlns:p14="http://schemas.microsoft.com/office/powerpoint/2010/main" val="30382124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1"/>
          </p:nvPr>
        </p:nvSpPr>
        <p:spPr>
          <a:xfrm>
            <a:off x="381000" y="1828800"/>
            <a:ext cx="8534400" cy="5440363"/>
          </a:xfrm>
        </p:spPr>
        <p:txBody>
          <a:bodyPr/>
          <a:lstStyle/>
          <a:p>
            <a:pPr eaLnBrk="1" hangingPunct="1">
              <a:buFont typeface="Arial" charset="0"/>
              <a:buNone/>
            </a:pPr>
            <a:endParaRPr lang="en-US" dirty="0" smtClean="0">
              <a:solidFill>
                <a:srgbClr val="FF0000"/>
              </a:solidFill>
            </a:endParaRPr>
          </a:p>
          <a:p>
            <a:pPr eaLnBrk="1" hangingPunct="1"/>
            <a:endParaRPr lang="en-US" dirty="0" smtClean="0"/>
          </a:p>
          <a:p>
            <a:pPr eaLnBrk="1" hangingPunct="1"/>
            <a:endParaRPr lang="en-US" dirty="0" smtClean="0"/>
          </a:p>
        </p:txBody>
      </p:sp>
      <p:sp>
        <p:nvSpPr>
          <p:cNvPr id="6" name="Rectangle 5"/>
          <p:cNvSpPr/>
          <p:nvPr/>
        </p:nvSpPr>
        <p:spPr>
          <a:xfrm>
            <a:off x="3124200" y="2286000"/>
            <a:ext cx="4267200" cy="1107996"/>
          </a:xfrm>
          <a:prstGeom prst="rect">
            <a:avLst/>
          </a:prstGeom>
          <a:noFill/>
        </p:spPr>
        <p:txBody>
          <a:bodyPr wrap="square" lIns="91440" tIns="45720" rIns="91440" bIns="45720">
            <a:spAutoFit/>
          </a:bodyPr>
          <a:lstStyle/>
          <a:p>
            <a:pPr algn="ctr"/>
            <a:r>
              <a:rPr lang="en-US" sz="6600" b="1" cap="none" spc="0" dirty="0" smtClean="0">
                <a:ln w="10541" cmpd="sng">
                  <a:noFill/>
                  <a:prstDash val="solid"/>
                </a:ln>
                <a:solidFill>
                  <a:schemeClr val="accent2">
                    <a:lumMod val="50000"/>
                  </a:schemeClr>
                </a:solidFill>
                <a:effectLst/>
                <a:latin typeface="Arial Narrow" pitchFamily="34" charset="0"/>
                <a:ea typeface="Arial Unicode MS" pitchFamily="34" charset="-128"/>
                <a:cs typeface="Arial Unicode MS" pitchFamily="34" charset="-128"/>
              </a:rPr>
              <a:t>Formative</a:t>
            </a:r>
            <a:endParaRPr lang="en-US" sz="6600" b="1" cap="none" spc="0" dirty="0">
              <a:ln w="10541" cmpd="sng">
                <a:noFill/>
                <a:prstDash val="solid"/>
              </a:ln>
              <a:solidFill>
                <a:schemeClr val="accent2">
                  <a:lumMod val="50000"/>
                </a:schemeClr>
              </a:solidFill>
              <a:effectLst/>
              <a:latin typeface="Arial Narrow" pitchFamily="34" charset="0"/>
              <a:ea typeface="Arial Unicode MS" pitchFamily="34" charset="-128"/>
              <a:cs typeface="Arial Unicode MS" pitchFamily="34" charset="-128"/>
            </a:endParaRPr>
          </a:p>
        </p:txBody>
      </p:sp>
      <p:sp>
        <p:nvSpPr>
          <p:cNvPr id="7" name="Rectangle 6"/>
          <p:cNvSpPr/>
          <p:nvPr/>
        </p:nvSpPr>
        <p:spPr>
          <a:xfrm>
            <a:off x="1447800" y="2895600"/>
            <a:ext cx="5181600" cy="1107996"/>
          </a:xfrm>
          <a:prstGeom prst="rect">
            <a:avLst/>
          </a:prstGeom>
          <a:noFill/>
        </p:spPr>
        <p:txBody>
          <a:bodyPr wrap="square" lIns="91440" tIns="45720" rIns="91440" bIns="45720">
            <a:spAutoFit/>
          </a:bodyPr>
          <a:lstStyle/>
          <a:p>
            <a:pPr algn="ctr"/>
            <a:r>
              <a:rPr lang="en-US" sz="6600" b="1" cap="none" spc="0" dirty="0" smtClean="0">
                <a:ln w="10541" cmpd="sng">
                  <a:noFill/>
                  <a:prstDash val="solid"/>
                </a:ln>
                <a:solidFill>
                  <a:schemeClr val="accent2">
                    <a:lumMod val="50000"/>
                  </a:schemeClr>
                </a:solidFill>
                <a:effectLst/>
                <a:latin typeface="Arial Unicode MS" pitchFamily="34" charset="-128"/>
                <a:ea typeface="Arial Unicode MS" pitchFamily="34" charset="-128"/>
                <a:cs typeface="Arial Unicode MS" pitchFamily="34" charset="-128"/>
              </a:rPr>
              <a:t>Assessment</a:t>
            </a:r>
            <a:endParaRPr lang="en-US" sz="6600" b="1" cap="none" spc="0" dirty="0">
              <a:ln w="10541" cmpd="sng">
                <a:noFill/>
                <a:prstDash val="solid"/>
              </a:ln>
              <a:solidFill>
                <a:schemeClr val="accent2">
                  <a:lumMod val="50000"/>
                </a:schemeClr>
              </a:solidFill>
              <a:effectLst/>
              <a:latin typeface="Arial Unicode MS" pitchFamily="34" charset="-128"/>
              <a:ea typeface="Arial Unicode MS" pitchFamily="34" charset="-128"/>
              <a:cs typeface="Arial Unicode MS" pitchFamily="34" charset="-128"/>
            </a:endParaRPr>
          </a:p>
        </p:txBody>
      </p:sp>
      <p:sp>
        <p:nvSpPr>
          <p:cNvPr id="8" name="Rectangle 7"/>
          <p:cNvSpPr/>
          <p:nvPr/>
        </p:nvSpPr>
        <p:spPr>
          <a:xfrm>
            <a:off x="4724400" y="1905000"/>
            <a:ext cx="1804147" cy="769441"/>
          </a:xfrm>
          <a:prstGeom prst="rect">
            <a:avLst/>
          </a:prstGeom>
          <a:noFill/>
        </p:spPr>
        <p:txBody>
          <a:bodyPr wrap="square" lIns="91440" tIns="45720" rIns="91440" bIns="45720">
            <a:spAutoFit/>
          </a:bodyPr>
          <a:lstStyle/>
          <a:p>
            <a:pPr algn="ctr"/>
            <a:r>
              <a:rPr lang="en-US" sz="4400" cap="none" spc="0" dirty="0" smtClean="0">
                <a:ln w="10541" cmpd="sng">
                  <a:noFill/>
                  <a:prstDash val="solid"/>
                </a:ln>
                <a:solidFill>
                  <a:schemeClr val="accent2">
                    <a:lumMod val="75000"/>
                  </a:schemeClr>
                </a:solidFill>
                <a:effectLst/>
                <a:latin typeface="Arial Narrow" pitchFamily="34" charset="0"/>
              </a:rPr>
              <a:t>Reflect</a:t>
            </a:r>
            <a:endParaRPr lang="en-US" sz="4400" cap="none" spc="0" dirty="0">
              <a:ln w="10541" cmpd="sng">
                <a:noFill/>
                <a:prstDash val="solid"/>
              </a:ln>
              <a:solidFill>
                <a:schemeClr val="accent2">
                  <a:lumMod val="75000"/>
                </a:schemeClr>
              </a:solidFill>
              <a:effectLst/>
              <a:latin typeface="Arial Narrow" pitchFamily="34" charset="0"/>
            </a:endParaRPr>
          </a:p>
        </p:txBody>
      </p:sp>
      <p:sp>
        <p:nvSpPr>
          <p:cNvPr id="9" name="Rectangle 8"/>
          <p:cNvSpPr/>
          <p:nvPr/>
        </p:nvSpPr>
        <p:spPr>
          <a:xfrm rot="16200000">
            <a:off x="1737871" y="2148331"/>
            <a:ext cx="1804147" cy="707886"/>
          </a:xfrm>
          <a:prstGeom prst="rect">
            <a:avLst/>
          </a:prstGeom>
          <a:noFill/>
        </p:spPr>
        <p:txBody>
          <a:bodyPr wrap="square" lIns="91440" tIns="45720" rIns="91440" bIns="45720">
            <a:spAutoFit/>
          </a:bodyPr>
          <a:lstStyle/>
          <a:p>
            <a:pPr algn="ctr"/>
            <a:r>
              <a:rPr lang="en-US" sz="4000" b="1" cap="none" spc="0" dirty="0" smtClean="0">
                <a:ln w="10541" cmpd="sng">
                  <a:noFill/>
                  <a:prstDash val="solid"/>
                </a:ln>
                <a:solidFill>
                  <a:srgbClr val="CDD840"/>
                </a:solidFill>
                <a:effectLst/>
                <a:latin typeface="Arial Narrow" pitchFamily="34" charset="0"/>
              </a:rPr>
              <a:t>Inform</a:t>
            </a:r>
            <a:endParaRPr lang="en-US" sz="4000" b="1" cap="none" spc="0" dirty="0">
              <a:ln w="10541" cmpd="sng">
                <a:noFill/>
                <a:prstDash val="solid"/>
              </a:ln>
              <a:solidFill>
                <a:srgbClr val="CDD840"/>
              </a:solidFill>
              <a:effectLst/>
              <a:latin typeface="Arial Narrow" pitchFamily="34" charset="0"/>
            </a:endParaRPr>
          </a:p>
        </p:txBody>
      </p:sp>
      <p:sp>
        <p:nvSpPr>
          <p:cNvPr id="10" name="Rectangle 9"/>
          <p:cNvSpPr/>
          <p:nvPr/>
        </p:nvSpPr>
        <p:spPr>
          <a:xfrm rot="16200000">
            <a:off x="6073948" y="3374854"/>
            <a:ext cx="3099548"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chemeClr val="accent6">
                    <a:lumMod val="50000"/>
                  </a:schemeClr>
                </a:solidFill>
                <a:effectLst/>
                <a:latin typeface="Arial Narrow" pitchFamily="34" charset="0"/>
              </a:rPr>
              <a:t>Instruction</a:t>
            </a:r>
            <a:endParaRPr lang="en-US" sz="4400" b="1" cap="none" spc="0" dirty="0">
              <a:ln w="10541" cmpd="sng">
                <a:noFill/>
                <a:prstDash val="solid"/>
              </a:ln>
              <a:solidFill>
                <a:schemeClr val="accent6">
                  <a:lumMod val="50000"/>
                </a:schemeClr>
              </a:solidFill>
              <a:effectLst/>
              <a:latin typeface="Arial Narrow" pitchFamily="34" charset="0"/>
            </a:endParaRPr>
          </a:p>
        </p:txBody>
      </p:sp>
      <p:sp>
        <p:nvSpPr>
          <p:cNvPr id="11" name="Rectangle 10"/>
          <p:cNvSpPr/>
          <p:nvPr/>
        </p:nvSpPr>
        <p:spPr>
          <a:xfrm>
            <a:off x="4419600" y="4419600"/>
            <a:ext cx="2489948" cy="769441"/>
          </a:xfrm>
          <a:prstGeom prst="rect">
            <a:avLst/>
          </a:prstGeom>
          <a:noFill/>
        </p:spPr>
        <p:txBody>
          <a:bodyPr wrap="square" lIns="91440" tIns="45720" rIns="91440" bIns="45720">
            <a:spAutoFit/>
          </a:bodyPr>
          <a:lstStyle/>
          <a:p>
            <a:pPr algn="ctr"/>
            <a:r>
              <a:rPr lang="en-US" sz="4400" cap="none" spc="0" dirty="0" smtClean="0">
                <a:ln w="10541" cmpd="sng">
                  <a:noFill/>
                  <a:prstDash val="solid"/>
                </a:ln>
                <a:solidFill>
                  <a:srgbClr val="C00000"/>
                </a:solidFill>
                <a:effectLst/>
                <a:latin typeface="Arial Narrow" pitchFamily="34" charset="0"/>
              </a:rPr>
              <a:t>Improve</a:t>
            </a:r>
            <a:endParaRPr lang="en-US" sz="4400" cap="none" spc="0" dirty="0">
              <a:ln w="10541" cmpd="sng">
                <a:noFill/>
                <a:prstDash val="solid"/>
              </a:ln>
              <a:solidFill>
                <a:srgbClr val="C00000"/>
              </a:solidFill>
              <a:effectLst/>
              <a:latin typeface="Arial Narrow" pitchFamily="34" charset="0"/>
            </a:endParaRPr>
          </a:p>
        </p:txBody>
      </p:sp>
      <p:sp>
        <p:nvSpPr>
          <p:cNvPr id="12" name="Rectangle 11"/>
          <p:cNvSpPr/>
          <p:nvPr/>
        </p:nvSpPr>
        <p:spPr>
          <a:xfrm rot="16200000">
            <a:off x="5121448" y="3946353"/>
            <a:ext cx="3023348" cy="769441"/>
          </a:xfrm>
          <a:prstGeom prst="rect">
            <a:avLst/>
          </a:prstGeom>
          <a:noFill/>
        </p:spPr>
        <p:txBody>
          <a:bodyPr wrap="square" lIns="91440" tIns="45720" rIns="91440" bIns="45720">
            <a:spAutoFit/>
          </a:bodyPr>
          <a:lstStyle/>
          <a:p>
            <a:pPr algn="ctr"/>
            <a:r>
              <a:rPr lang="en-US" sz="4400" cap="none" spc="0" dirty="0" smtClean="0">
                <a:ln w="10541" cmpd="sng">
                  <a:solidFill>
                    <a:srgbClr val="CECE08"/>
                  </a:solidFill>
                  <a:prstDash val="solid"/>
                </a:ln>
                <a:solidFill>
                  <a:srgbClr val="CDD840"/>
                </a:solidFill>
                <a:effectLst/>
                <a:latin typeface="Arial Narrow" pitchFamily="34" charset="0"/>
              </a:rPr>
              <a:t>Meaningful</a:t>
            </a:r>
            <a:endParaRPr lang="en-US" sz="4400" cap="none" spc="0" dirty="0">
              <a:ln w="10541" cmpd="sng">
                <a:solidFill>
                  <a:srgbClr val="CECE08"/>
                </a:solidFill>
                <a:prstDash val="solid"/>
              </a:ln>
              <a:solidFill>
                <a:srgbClr val="CDD840"/>
              </a:solidFill>
              <a:effectLst/>
              <a:latin typeface="Arial Narrow" pitchFamily="34" charset="0"/>
            </a:endParaRPr>
          </a:p>
        </p:txBody>
      </p:sp>
      <p:sp>
        <p:nvSpPr>
          <p:cNvPr id="13" name="Rectangle 12"/>
          <p:cNvSpPr/>
          <p:nvPr/>
        </p:nvSpPr>
        <p:spPr>
          <a:xfrm>
            <a:off x="3581400" y="3581400"/>
            <a:ext cx="2947148"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rgbClr val="C6605E"/>
                </a:solidFill>
                <a:effectLst/>
                <a:latin typeface="Arial Narrow" pitchFamily="34" charset="0"/>
              </a:rPr>
              <a:t>Understand</a:t>
            </a:r>
            <a:endParaRPr lang="en-US" sz="4400" b="1" cap="none" spc="0" dirty="0">
              <a:ln w="10541" cmpd="sng">
                <a:noFill/>
                <a:prstDash val="solid"/>
              </a:ln>
              <a:solidFill>
                <a:srgbClr val="C6605E"/>
              </a:solidFill>
              <a:effectLst/>
              <a:latin typeface="Arial Narrow" pitchFamily="34" charset="0"/>
            </a:endParaRPr>
          </a:p>
        </p:txBody>
      </p:sp>
      <p:sp>
        <p:nvSpPr>
          <p:cNvPr id="14" name="Rectangle 13"/>
          <p:cNvSpPr/>
          <p:nvPr/>
        </p:nvSpPr>
        <p:spPr>
          <a:xfrm rot="16200000">
            <a:off x="2023021" y="1786979"/>
            <a:ext cx="2362199"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chemeClr val="accent2"/>
                </a:solidFill>
                <a:effectLst/>
                <a:latin typeface="Arial Narrow" pitchFamily="34" charset="0"/>
              </a:rPr>
              <a:t>Authentic</a:t>
            </a:r>
            <a:endParaRPr lang="en-US" sz="4400" b="1" cap="none" spc="0" dirty="0">
              <a:ln w="10541" cmpd="sng">
                <a:noFill/>
                <a:prstDash val="solid"/>
              </a:ln>
              <a:solidFill>
                <a:schemeClr val="accent2"/>
              </a:solidFill>
              <a:effectLst/>
              <a:latin typeface="Arial Narrow" pitchFamily="34" charset="0"/>
            </a:endParaRPr>
          </a:p>
        </p:txBody>
      </p:sp>
      <p:sp>
        <p:nvSpPr>
          <p:cNvPr id="15" name="Rectangle 14"/>
          <p:cNvSpPr/>
          <p:nvPr/>
        </p:nvSpPr>
        <p:spPr>
          <a:xfrm>
            <a:off x="1295400" y="3581400"/>
            <a:ext cx="2489948" cy="769441"/>
          </a:xfrm>
          <a:prstGeom prst="rect">
            <a:avLst/>
          </a:prstGeom>
          <a:noFill/>
        </p:spPr>
        <p:txBody>
          <a:bodyPr wrap="square" lIns="91440" tIns="45720" rIns="91440" bIns="45720">
            <a:spAutoFit/>
          </a:bodyPr>
          <a:lstStyle/>
          <a:p>
            <a:pPr algn="ctr"/>
            <a:r>
              <a:rPr lang="en-US" sz="4400" cap="none" spc="0" dirty="0" smtClean="0">
                <a:ln w="10541" cmpd="sng">
                  <a:noFill/>
                  <a:prstDash val="solid"/>
                </a:ln>
                <a:solidFill>
                  <a:schemeClr val="accent2">
                    <a:lumMod val="75000"/>
                  </a:schemeClr>
                </a:solidFill>
                <a:effectLst/>
                <a:latin typeface="Arial Narrow" pitchFamily="34" charset="0"/>
              </a:rPr>
              <a:t>Support</a:t>
            </a:r>
            <a:endParaRPr lang="en-US" sz="4400" cap="none" spc="0" dirty="0">
              <a:ln w="10541" cmpd="sng">
                <a:noFill/>
                <a:prstDash val="solid"/>
              </a:ln>
              <a:solidFill>
                <a:schemeClr val="accent2">
                  <a:lumMod val="75000"/>
                </a:schemeClr>
              </a:solidFill>
              <a:effectLst/>
              <a:latin typeface="Arial Narrow" pitchFamily="34" charset="0"/>
            </a:endParaRPr>
          </a:p>
        </p:txBody>
      </p:sp>
      <p:sp>
        <p:nvSpPr>
          <p:cNvPr id="16" name="Rectangle 15"/>
          <p:cNvSpPr/>
          <p:nvPr/>
        </p:nvSpPr>
        <p:spPr>
          <a:xfrm rot="16200000">
            <a:off x="1768648" y="4860754"/>
            <a:ext cx="2413748"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rgbClr val="CECE08"/>
                </a:solidFill>
                <a:effectLst/>
                <a:latin typeface="Arial Narrow" pitchFamily="34" charset="0"/>
              </a:rPr>
              <a:t>Relevant</a:t>
            </a:r>
            <a:endParaRPr lang="en-US" sz="4400" b="1" cap="none" spc="0" dirty="0">
              <a:ln w="10541" cmpd="sng">
                <a:noFill/>
                <a:prstDash val="solid"/>
              </a:ln>
              <a:solidFill>
                <a:srgbClr val="CECE08"/>
              </a:solidFill>
              <a:effectLst/>
              <a:latin typeface="Arial Narrow" pitchFamily="34" charset="0"/>
            </a:endParaRPr>
          </a:p>
        </p:txBody>
      </p:sp>
      <p:sp>
        <p:nvSpPr>
          <p:cNvPr id="17" name="Rectangle 16"/>
          <p:cNvSpPr/>
          <p:nvPr/>
        </p:nvSpPr>
        <p:spPr>
          <a:xfrm>
            <a:off x="2971800" y="3962400"/>
            <a:ext cx="2870948"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chemeClr val="accent6">
                    <a:lumMod val="50000"/>
                  </a:schemeClr>
                </a:solidFill>
                <a:effectLst/>
                <a:latin typeface="Arial Narrow" pitchFamily="34" charset="0"/>
              </a:rPr>
              <a:t>Progress</a:t>
            </a:r>
            <a:endParaRPr lang="en-US" sz="4400" b="1" cap="none" spc="0" dirty="0">
              <a:ln w="10541" cmpd="sng">
                <a:noFill/>
                <a:prstDash val="solid"/>
              </a:ln>
              <a:solidFill>
                <a:schemeClr val="accent6">
                  <a:lumMod val="50000"/>
                </a:schemeClr>
              </a:solidFill>
              <a:effectLst/>
              <a:latin typeface="Arial Narrow" pitchFamily="34" charset="0"/>
            </a:endParaRPr>
          </a:p>
        </p:txBody>
      </p:sp>
      <p:sp>
        <p:nvSpPr>
          <p:cNvPr id="18" name="Rectangle 17"/>
          <p:cNvSpPr/>
          <p:nvPr/>
        </p:nvSpPr>
        <p:spPr>
          <a:xfrm rot="16200000">
            <a:off x="473247" y="3108153"/>
            <a:ext cx="1804147" cy="769441"/>
          </a:xfrm>
          <a:prstGeom prst="rect">
            <a:avLst/>
          </a:prstGeom>
          <a:noFill/>
        </p:spPr>
        <p:txBody>
          <a:bodyPr wrap="square" lIns="91440" tIns="45720" rIns="91440" bIns="45720">
            <a:spAutoFit/>
          </a:bodyPr>
          <a:lstStyle/>
          <a:p>
            <a:pPr algn="ctr"/>
            <a:r>
              <a:rPr lang="en-US" sz="4400" b="1" cap="none" spc="0" dirty="0" smtClean="0">
                <a:ln w="10541" cmpd="sng">
                  <a:noFill/>
                  <a:prstDash val="solid"/>
                </a:ln>
                <a:solidFill>
                  <a:schemeClr val="accent6">
                    <a:lumMod val="50000"/>
                  </a:schemeClr>
                </a:solidFill>
                <a:effectLst/>
                <a:latin typeface="Arial Narrow" pitchFamily="34" charset="0"/>
              </a:rPr>
              <a:t>Modify</a:t>
            </a:r>
            <a:endParaRPr lang="en-US" sz="4400" b="1" cap="none" spc="0" dirty="0">
              <a:ln w="10541" cmpd="sng">
                <a:noFill/>
                <a:prstDash val="solid"/>
              </a:ln>
              <a:solidFill>
                <a:schemeClr val="accent6">
                  <a:lumMod val="50000"/>
                </a:schemeClr>
              </a:solidFill>
              <a:effectLst/>
              <a:latin typeface="Arial Narrow" pitchFamily="34" charset="0"/>
            </a:endParaRPr>
          </a:p>
        </p:txBody>
      </p:sp>
      <p:sp>
        <p:nvSpPr>
          <p:cNvPr id="19" name="Rectangle 18"/>
          <p:cNvSpPr/>
          <p:nvPr/>
        </p:nvSpPr>
        <p:spPr>
          <a:xfrm rot="16200000">
            <a:off x="5540548" y="2231853"/>
            <a:ext cx="3251948" cy="769441"/>
          </a:xfrm>
          <a:prstGeom prst="rect">
            <a:avLst/>
          </a:prstGeom>
          <a:noFill/>
        </p:spPr>
        <p:txBody>
          <a:bodyPr wrap="square" lIns="91440" tIns="45720" rIns="91440" bIns="45720">
            <a:spAutoFit/>
          </a:bodyPr>
          <a:lstStyle/>
          <a:p>
            <a:pPr algn="ctr"/>
            <a:r>
              <a:rPr lang="en-US" sz="4400" dirty="0" smtClean="0">
                <a:ln w="10541" cmpd="sng">
                  <a:noFill/>
                  <a:prstDash val="solid"/>
                </a:ln>
                <a:solidFill>
                  <a:schemeClr val="accent6">
                    <a:lumMod val="50000"/>
                  </a:schemeClr>
                </a:solidFill>
                <a:latin typeface="Arial Narrow" pitchFamily="34" charset="0"/>
              </a:rPr>
              <a:t>Purposeful</a:t>
            </a:r>
            <a:endParaRPr lang="en-US" sz="4400" cap="none" spc="0" dirty="0">
              <a:ln w="10541" cmpd="sng">
                <a:noFill/>
                <a:prstDash val="solid"/>
              </a:ln>
              <a:solidFill>
                <a:schemeClr val="accent6">
                  <a:lumMod val="50000"/>
                </a:schemeClr>
              </a:solidFill>
              <a:effectLst/>
              <a:latin typeface="Arial Narrow" pitchFamily="34" charset="0"/>
            </a:endParaRPr>
          </a:p>
        </p:txBody>
      </p:sp>
    </p:spTree>
    <p:extLst>
      <p:ext uri="{BB962C8B-B14F-4D97-AF65-F5344CB8AC3E}">
        <p14:creationId xmlns:p14="http://schemas.microsoft.com/office/powerpoint/2010/main" val="2716515957"/>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ost-it-152146_640.png"/>
          <p:cNvPicPr>
            <a:picLocks noChangeAspect="1"/>
          </p:cNvPicPr>
          <p:nvPr/>
        </p:nvPicPr>
        <p:blipFill>
          <a:blip r:embed="rId2" cstate="print"/>
          <a:stretch>
            <a:fillRect/>
          </a:stretch>
        </p:blipFill>
        <p:spPr>
          <a:xfrm>
            <a:off x="2362200" y="457200"/>
            <a:ext cx="3813805" cy="3581400"/>
          </a:xfrm>
          <a:prstGeom prst="rect">
            <a:avLst/>
          </a:prstGeom>
        </p:spPr>
      </p:pic>
      <p:sp>
        <p:nvSpPr>
          <p:cNvPr id="2" name="Title 1"/>
          <p:cNvSpPr>
            <a:spLocks noGrp="1"/>
          </p:cNvSpPr>
          <p:nvPr>
            <p:ph type="title"/>
          </p:nvPr>
        </p:nvSpPr>
        <p:spPr>
          <a:xfrm rot="20622629">
            <a:off x="2333104" y="959006"/>
            <a:ext cx="3352800" cy="838200"/>
          </a:xfrm>
        </p:spPr>
        <p:txBody>
          <a:bodyPr>
            <a:normAutofit/>
          </a:bodyPr>
          <a:lstStyle/>
          <a:p>
            <a:r>
              <a:rPr lang="en-US" sz="3600" dirty="0" smtClean="0"/>
              <a:t>Freewrite</a:t>
            </a:r>
            <a:endParaRPr lang="en-US" sz="3600" dirty="0"/>
          </a:p>
        </p:txBody>
      </p:sp>
      <p:sp>
        <p:nvSpPr>
          <p:cNvPr id="3" name="Content Placeholder 2"/>
          <p:cNvSpPr>
            <a:spLocks noGrp="1"/>
          </p:cNvSpPr>
          <p:nvPr>
            <p:ph idx="1"/>
          </p:nvPr>
        </p:nvSpPr>
        <p:spPr>
          <a:xfrm>
            <a:off x="457200" y="3886200"/>
            <a:ext cx="8229600" cy="2971800"/>
          </a:xfrm>
        </p:spPr>
        <p:txBody>
          <a:bodyPr/>
          <a:lstStyle/>
          <a:p>
            <a:pPr algn="ctr">
              <a:buNone/>
            </a:pPr>
            <a:r>
              <a:rPr lang="en-US" dirty="0" smtClean="0"/>
              <a:t>How might you use or increase the use of</a:t>
            </a:r>
          </a:p>
          <a:p>
            <a:pPr algn="ctr">
              <a:buNone/>
            </a:pPr>
            <a:r>
              <a:rPr lang="en-US" dirty="0" smtClean="0"/>
              <a:t> </a:t>
            </a:r>
            <a:r>
              <a:rPr lang="en-US" sz="4800" b="1" dirty="0" smtClean="0">
                <a:solidFill>
                  <a:schemeClr val="accent2">
                    <a:lumMod val="75000"/>
                  </a:schemeClr>
                </a:solidFill>
                <a:latin typeface="Algerian" pitchFamily="82" charset="0"/>
              </a:rPr>
              <a:t>Formative Assessment  </a:t>
            </a:r>
            <a:endParaRPr lang="en-US" b="1" dirty="0" smtClean="0">
              <a:solidFill>
                <a:schemeClr val="accent2">
                  <a:lumMod val="75000"/>
                </a:schemeClr>
              </a:solidFill>
              <a:latin typeface="Algerian" pitchFamily="82" charset="0"/>
            </a:endParaRPr>
          </a:p>
          <a:p>
            <a:pPr algn="ctr">
              <a:buNone/>
            </a:pPr>
            <a:r>
              <a:rPr lang="en-US" dirty="0" smtClean="0"/>
              <a:t>in your own classroom?</a:t>
            </a:r>
            <a:endParaRPr lang="en-US" dirty="0"/>
          </a:p>
        </p:txBody>
      </p:sp>
      <p:pic>
        <p:nvPicPr>
          <p:cNvPr id="8" name="Picture 7" descr="Green Pencil-256x256.png"/>
          <p:cNvPicPr>
            <a:picLocks noChangeAspect="1"/>
          </p:cNvPicPr>
          <p:nvPr/>
        </p:nvPicPr>
        <p:blipFill>
          <a:blip r:embed="rId3" cstate="print"/>
          <a:stretch>
            <a:fillRect/>
          </a:stretch>
        </p:blipFill>
        <p:spPr>
          <a:xfrm rot="456550">
            <a:off x="5273832" y="272668"/>
            <a:ext cx="1492330" cy="1492330"/>
          </a:xfrm>
          <a:prstGeom prst="rect">
            <a:avLst/>
          </a:prstGeom>
        </p:spPr>
      </p:pic>
      <p:sp>
        <p:nvSpPr>
          <p:cNvPr id="9" name="Freeform 8"/>
          <p:cNvSpPr/>
          <p:nvPr/>
        </p:nvSpPr>
        <p:spPr>
          <a:xfrm>
            <a:off x="3605842" y="1437736"/>
            <a:ext cx="1782791" cy="678611"/>
          </a:xfrm>
          <a:custGeom>
            <a:avLst/>
            <a:gdLst>
              <a:gd name="connsiteX0" fmla="*/ 0 w 1782791"/>
              <a:gd name="connsiteY0" fmla="*/ 477328 h 678611"/>
              <a:gd name="connsiteX1" fmla="*/ 1293962 w 1782791"/>
              <a:gd name="connsiteY1" fmla="*/ 28755 h 678611"/>
              <a:gd name="connsiteX2" fmla="*/ 69011 w 1782791"/>
              <a:gd name="connsiteY2" fmla="*/ 649856 h 678611"/>
              <a:gd name="connsiteX3" fmla="*/ 1535501 w 1782791"/>
              <a:gd name="connsiteY3" fmla="*/ 201283 h 678611"/>
              <a:gd name="connsiteX4" fmla="*/ 1552754 w 1782791"/>
              <a:gd name="connsiteY4" fmla="*/ 218536 h 678611"/>
              <a:gd name="connsiteX5" fmla="*/ 1604513 w 1782791"/>
              <a:gd name="connsiteY5" fmla="*/ 201283 h 678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82791" h="678611">
                <a:moveTo>
                  <a:pt x="0" y="477328"/>
                </a:moveTo>
                <a:cubicBezTo>
                  <a:pt x="641230" y="238664"/>
                  <a:pt x="1282460" y="0"/>
                  <a:pt x="1293962" y="28755"/>
                </a:cubicBezTo>
                <a:cubicBezTo>
                  <a:pt x="1305464" y="57510"/>
                  <a:pt x="28755" y="621101"/>
                  <a:pt x="69011" y="649856"/>
                </a:cubicBezTo>
                <a:cubicBezTo>
                  <a:pt x="109267" y="678611"/>
                  <a:pt x="1288211" y="273170"/>
                  <a:pt x="1535501" y="201283"/>
                </a:cubicBezTo>
                <a:cubicBezTo>
                  <a:pt x="1782791" y="129396"/>
                  <a:pt x="1541252" y="218536"/>
                  <a:pt x="1552754" y="218536"/>
                </a:cubicBezTo>
                <a:cubicBezTo>
                  <a:pt x="1564256" y="218536"/>
                  <a:pt x="1584384" y="209909"/>
                  <a:pt x="1604513" y="201283"/>
                </a:cubicBezTo>
              </a:path>
            </a:pathLst>
          </a:custGeom>
        </p:spPr>
        <p:style>
          <a:lnRef idx="3">
            <a:schemeClr val="dk1"/>
          </a:lnRef>
          <a:fillRef idx="0">
            <a:schemeClr val="dk1"/>
          </a:fillRef>
          <a:effectRef idx="2">
            <a:schemeClr val="dk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93373086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smtClean="0"/>
              <a:t>Agenda</a:t>
            </a:r>
          </a:p>
        </p:txBody>
      </p:sp>
      <p:sp>
        <p:nvSpPr>
          <p:cNvPr id="22530" name="Content Placeholder 2"/>
          <p:cNvSpPr>
            <a:spLocks noGrp="1"/>
          </p:cNvSpPr>
          <p:nvPr>
            <p:ph idx="1"/>
          </p:nvPr>
        </p:nvSpPr>
        <p:spPr/>
        <p:txBody>
          <a:bodyPr/>
          <a:lstStyle/>
          <a:p>
            <a:pPr eaLnBrk="1" hangingPunct="1">
              <a:buFont typeface="Wingdings" pitchFamily="2" charset="2"/>
              <a:buChar char="§"/>
            </a:pPr>
            <a:r>
              <a:rPr lang="en-US" smtClean="0"/>
              <a:t>Teambuilder</a:t>
            </a:r>
          </a:p>
          <a:p>
            <a:pPr eaLnBrk="1" hangingPunct="1">
              <a:buFont typeface="Wingdings" pitchFamily="2" charset="2"/>
              <a:buChar char="§"/>
            </a:pPr>
            <a:r>
              <a:rPr lang="en-US" smtClean="0"/>
              <a:t>Teacher reflection using layered texts</a:t>
            </a:r>
          </a:p>
          <a:p>
            <a:pPr eaLnBrk="1" hangingPunct="1">
              <a:buFont typeface="Wingdings" pitchFamily="2" charset="2"/>
              <a:buChar char="§"/>
            </a:pPr>
            <a:r>
              <a:rPr lang="en-US" smtClean="0"/>
              <a:t>Lunch</a:t>
            </a:r>
          </a:p>
          <a:p>
            <a:pPr eaLnBrk="1" hangingPunct="1">
              <a:buFont typeface="Wingdings" pitchFamily="2" charset="2"/>
              <a:buChar char="§"/>
            </a:pPr>
            <a:r>
              <a:rPr lang="en-US" smtClean="0"/>
              <a:t>Unpacking layered texts</a:t>
            </a:r>
          </a:p>
          <a:p>
            <a:pPr eaLnBrk="1" hangingPunct="1">
              <a:buFont typeface="Wingdings" pitchFamily="2" charset="2"/>
              <a:buChar char="§"/>
            </a:pPr>
            <a:r>
              <a:rPr lang="en-US" smtClean="0"/>
              <a:t>Self-selected break-out sessions</a:t>
            </a:r>
          </a:p>
          <a:p>
            <a:pPr eaLnBrk="1" hangingPunct="1">
              <a:buFont typeface="Wingdings" pitchFamily="2" charset="2"/>
              <a:buChar char="§"/>
            </a:pPr>
            <a:r>
              <a:rPr lang="en-US" smtClean="0"/>
              <a:t>Closure, next steps, take aways</a:t>
            </a:r>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p:txBody>
          <a:bodyPr/>
          <a:lstStyle/>
          <a:p>
            <a:pPr eaLnBrk="1" hangingPunct="1"/>
            <a:r>
              <a:rPr lang="en-US" smtClean="0"/>
              <a:t>Today’s Goals</a:t>
            </a:r>
          </a:p>
        </p:txBody>
      </p:sp>
      <p:sp>
        <p:nvSpPr>
          <p:cNvPr id="92162" name="Content Placeholder 2"/>
          <p:cNvSpPr>
            <a:spLocks noGrp="1"/>
          </p:cNvSpPr>
          <p:nvPr>
            <p:ph idx="1"/>
          </p:nvPr>
        </p:nvSpPr>
        <p:spPr/>
        <p:txBody>
          <a:bodyPr/>
          <a:lstStyle/>
          <a:p>
            <a:pPr eaLnBrk="1" hangingPunct="1">
              <a:buFont typeface="Arial" charset="0"/>
              <a:buNone/>
            </a:pPr>
            <a:r>
              <a:rPr lang="en-US" smtClean="0"/>
              <a:t>We will. . .</a:t>
            </a:r>
          </a:p>
          <a:p>
            <a:pPr eaLnBrk="1" hangingPunct="1"/>
            <a:r>
              <a:rPr lang="en-US" smtClean="0"/>
              <a:t>Continue the conversation about improving student writing by </a:t>
            </a:r>
            <a:r>
              <a:rPr lang="en-US" b="1" smtClean="0"/>
              <a:t>analyzing </a:t>
            </a:r>
            <a:r>
              <a:rPr lang="en-US" smtClean="0"/>
              <a:t>texts related to professional development.</a:t>
            </a:r>
          </a:p>
          <a:p>
            <a:pPr eaLnBrk="1" hangingPunct="1"/>
            <a:r>
              <a:rPr lang="en-US" b="1" smtClean="0"/>
              <a:t>Differentiate </a:t>
            </a:r>
            <a:r>
              <a:rPr lang="en-US" smtClean="0"/>
              <a:t>learning to look at formative assessment from different perspectives.</a:t>
            </a:r>
          </a:p>
          <a:p>
            <a:pPr eaLnBrk="1" hangingPunct="1"/>
            <a:endParaRPr lang="en-US" smtClean="0"/>
          </a:p>
          <a:p>
            <a:pPr eaLnBrk="1" hangingPunct="1"/>
            <a:endParaRPr lang="en-US" smtClean="0"/>
          </a:p>
          <a:p>
            <a:pPr eaLnBrk="1" hangingPunct="1"/>
            <a:endParaRPr lang="en-US" smtClean="0"/>
          </a:p>
          <a:p>
            <a:pPr eaLnBrk="1" hangingPunct="1"/>
            <a:endParaRPr lang="en-US" smtClean="0"/>
          </a:p>
        </p:txBody>
      </p:sp>
      <p:pic>
        <p:nvPicPr>
          <p:cNvPr id="92163"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itle 1"/>
          <p:cNvSpPr>
            <a:spLocks noGrp="1"/>
          </p:cNvSpPr>
          <p:nvPr>
            <p:ph type="title"/>
          </p:nvPr>
        </p:nvSpPr>
        <p:spPr/>
        <p:txBody>
          <a:bodyPr/>
          <a:lstStyle/>
          <a:p>
            <a:pPr eaLnBrk="1" hangingPunct="1"/>
            <a:r>
              <a:rPr lang="en-US" smtClean="0"/>
              <a:t>Looking Ahead to Next Year</a:t>
            </a:r>
          </a:p>
        </p:txBody>
      </p:sp>
      <p:sp>
        <p:nvSpPr>
          <p:cNvPr id="94210" name="Content Placeholder 2"/>
          <p:cNvSpPr>
            <a:spLocks noGrp="1"/>
          </p:cNvSpPr>
          <p:nvPr>
            <p:ph idx="1"/>
          </p:nvPr>
        </p:nvSpPr>
        <p:spPr/>
        <p:txBody>
          <a:bodyPr/>
          <a:lstStyle/>
          <a:p>
            <a:pPr eaLnBrk="1" hangingPunct="1">
              <a:buFont typeface="Arial" charset="0"/>
              <a:buNone/>
            </a:pPr>
            <a:r>
              <a:rPr lang="en-US" smtClean="0"/>
              <a:t>All ELA teachers should be involved in the program</a:t>
            </a:r>
          </a:p>
          <a:p>
            <a:pPr eaLnBrk="1" hangingPunct="1">
              <a:buFont typeface="Arial" charset="0"/>
              <a:buNone/>
            </a:pPr>
            <a:endParaRPr lang="en-US" smtClean="0"/>
          </a:p>
          <a:p>
            <a:pPr eaLnBrk="1" hangingPunct="1">
              <a:buFont typeface="Arial" charset="0"/>
              <a:buNone/>
            </a:pPr>
            <a:r>
              <a:rPr lang="en-US" smtClean="0"/>
              <a:t>Others will have the opportunity to decide whether or not they wish to recommit</a:t>
            </a:r>
          </a:p>
          <a:p>
            <a:pPr eaLnBrk="1" hangingPunct="1">
              <a:buFont typeface="Arial" charset="0"/>
              <a:buNone/>
            </a:pPr>
            <a:endParaRPr lang="en-US" smtClean="0"/>
          </a:p>
          <a:p>
            <a:pPr eaLnBrk="1" hangingPunct="1">
              <a:buFont typeface="Arial" charset="0"/>
              <a:buNone/>
            </a:pPr>
            <a:r>
              <a:rPr lang="en-US" smtClean="0"/>
              <a:t>Please respond to the survey by May 15 so we can plan next year’s budget</a:t>
            </a:r>
          </a:p>
        </p:txBody>
      </p:sp>
      <p:pic>
        <p:nvPicPr>
          <p:cNvPr id="9421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p:nvPr>
        </p:nvSpPr>
        <p:spPr/>
        <p:txBody>
          <a:bodyPr/>
          <a:lstStyle/>
          <a:p>
            <a:pPr eaLnBrk="1" hangingPunct="1"/>
            <a:r>
              <a:rPr lang="en-US" smtClean="0"/>
              <a:t>Final Closure</a:t>
            </a:r>
          </a:p>
        </p:txBody>
      </p:sp>
      <p:sp>
        <p:nvSpPr>
          <p:cNvPr id="96258" name="Content Placeholder 2"/>
          <p:cNvSpPr>
            <a:spLocks noGrp="1"/>
          </p:cNvSpPr>
          <p:nvPr>
            <p:ph idx="1"/>
          </p:nvPr>
        </p:nvSpPr>
        <p:spPr/>
        <p:txBody>
          <a:bodyPr/>
          <a:lstStyle/>
          <a:p>
            <a:pPr eaLnBrk="1" hangingPunct="1">
              <a:buFont typeface="Arial" charset="0"/>
              <a:buNone/>
            </a:pPr>
            <a:r>
              <a:rPr lang="en-US" smtClean="0"/>
              <a:t>Coaching sign ups afterwards with Pam, Colleen, Heather</a:t>
            </a:r>
          </a:p>
          <a:p>
            <a:pPr eaLnBrk="1" hangingPunct="1">
              <a:buFont typeface="Arial" charset="0"/>
              <a:buNone/>
            </a:pPr>
            <a:endParaRPr lang="en-US" smtClean="0"/>
          </a:p>
          <a:p>
            <a:pPr eaLnBrk="1" hangingPunct="1">
              <a:buFont typeface="Arial" charset="0"/>
              <a:buNone/>
            </a:pPr>
            <a:r>
              <a:rPr lang="en-US" smtClean="0"/>
              <a:t>Diamond Reflection: Please think about the entire year</a:t>
            </a:r>
          </a:p>
          <a:p>
            <a:pPr eaLnBrk="1" hangingPunct="1">
              <a:buFont typeface="Arial" charset="0"/>
              <a:buNone/>
            </a:pPr>
            <a:endParaRPr lang="en-US" smtClean="0"/>
          </a:p>
          <a:p>
            <a:pPr eaLnBrk="1" hangingPunct="1">
              <a:buFont typeface="Arial" charset="0"/>
              <a:buNone/>
            </a:pPr>
            <a:endParaRPr lang="en-US" smtClean="0"/>
          </a:p>
        </p:txBody>
      </p:sp>
      <p:pic>
        <p:nvPicPr>
          <p:cNvPr id="96259"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itle 1"/>
          <p:cNvSpPr>
            <a:spLocks noGrp="1"/>
          </p:cNvSpPr>
          <p:nvPr>
            <p:ph type="title"/>
          </p:nvPr>
        </p:nvSpPr>
        <p:spPr/>
        <p:txBody>
          <a:bodyPr/>
          <a:lstStyle/>
          <a:p>
            <a:pPr eaLnBrk="1" hangingPunct="1"/>
            <a:r>
              <a:rPr lang="en-US" smtClean="0"/>
              <a:t>Thank you for a wonderful year!</a:t>
            </a:r>
          </a:p>
        </p:txBody>
      </p:sp>
      <p:pic>
        <p:nvPicPr>
          <p:cNvPr id="98306" name="Picture 1"/>
          <p:cNvPicPr>
            <a:picLocks noGrp="1" noChangeAspect="1" noChangeArrowheads="1"/>
          </p:cNvPicPr>
          <p:nvPr>
            <p:ph idx="1"/>
          </p:nvPr>
        </p:nvPicPr>
        <p:blipFill>
          <a:blip r:embed="rId3"/>
          <a:srcRect/>
          <a:stretch>
            <a:fillRect/>
          </a:stretch>
        </p:blipFill>
        <p:spPr>
          <a:xfrm>
            <a:off x="1176338" y="1600200"/>
            <a:ext cx="6791325" cy="4525963"/>
          </a:xfrm>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Horizontal Scroll 6"/>
          <p:cNvSpPr/>
          <p:nvPr/>
        </p:nvSpPr>
        <p:spPr>
          <a:xfrm>
            <a:off x="990600" y="152400"/>
            <a:ext cx="7239000" cy="2209800"/>
          </a:xfrm>
          <a:prstGeom prst="horizontalScroll">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 name="Title 1"/>
          <p:cNvSpPr>
            <a:spLocks noGrp="1"/>
          </p:cNvSpPr>
          <p:nvPr>
            <p:ph type="ctrTitle"/>
          </p:nvPr>
        </p:nvSpPr>
        <p:spPr>
          <a:xfrm>
            <a:off x="1981200" y="381000"/>
            <a:ext cx="5486400" cy="1470025"/>
          </a:xfrm>
        </p:spPr>
        <p:txBody>
          <a:bodyPr>
            <a:noAutofit/>
          </a:bodyPr>
          <a:lstStyle/>
          <a:p>
            <a:r>
              <a:rPr lang="en-US" sz="5400" dirty="0" smtClean="0">
                <a:latin typeface="Harrington" pitchFamily="82" charset="0"/>
              </a:rPr>
              <a:t>Teach Like a Pro!</a:t>
            </a:r>
            <a:endParaRPr lang="en-US" sz="5400" dirty="0">
              <a:latin typeface="Harrington" pitchFamily="82" charset="0"/>
            </a:endParaRPr>
          </a:p>
        </p:txBody>
      </p:sp>
      <p:pic>
        <p:nvPicPr>
          <p:cNvPr id="4" name="Picture 3"/>
          <p:cNvPicPr>
            <a:picLocks noChangeAspect="1"/>
          </p:cNvPicPr>
          <p:nvPr/>
        </p:nvPicPr>
        <p:blipFill>
          <a:blip r:embed="rId3" cstate="print"/>
          <a:srcRect/>
          <a:stretch>
            <a:fillRect/>
          </a:stretch>
        </p:blipFill>
        <p:spPr bwMode="auto">
          <a:xfrm>
            <a:off x="6823075" y="5838825"/>
            <a:ext cx="2320925" cy="1019175"/>
          </a:xfrm>
          <a:prstGeom prst="rect">
            <a:avLst/>
          </a:prstGeom>
          <a:noFill/>
          <a:ln w="9525">
            <a:noFill/>
            <a:miter lim="800000"/>
            <a:headEnd/>
            <a:tailEnd/>
          </a:ln>
        </p:spPr>
      </p:pic>
      <p:sp>
        <p:nvSpPr>
          <p:cNvPr id="5" name="TextBox 4"/>
          <p:cNvSpPr txBox="1"/>
          <p:nvPr/>
        </p:nvSpPr>
        <p:spPr>
          <a:xfrm>
            <a:off x="2667000" y="2362200"/>
            <a:ext cx="4118435" cy="3108543"/>
          </a:xfrm>
          <a:prstGeom prst="rect">
            <a:avLst/>
          </a:prstGeom>
          <a:noFill/>
        </p:spPr>
        <p:txBody>
          <a:bodyPr wrap="none" rtlCol="0">
            <a:spAutoFit/>
          </a:bodyPr>
          <a:lstStyle/>
          <a:p>
            <a:pPr algn="ctr"/>
            <a:r>
              <a:rPr lang="en-US" sz="2800" dirty="0" smtClean="0">
                <a:latin typeface="Harrington" pitchFamily="82" charset="0"/>
              </a:rPr>
              <a:t>Find your Fire</a:t>
            </a:r>
          </a:p>
          <a:p>
            <a:pPr algn="ctr"/>
            <a:endParaRPr lang="en-US" sz="2800" dirty="0" smtClean="0">
              <a:latin typeface="Harrington" pitchFamily="82" charset="0"/>
            </a:endParaRPr>
          </a:p>
          <a:p>
            <a:pPr algn="ctr"/>
            <a:endParaRPr lang="en-US" sz="2800" dirty="0" smtClean="0">
              <a:latin typeface="Harrington" pitchFamily="82" charset="0"/>
            </a:endParaRPr>
          </a:p>
          <a:p>
            <a:pPr algn="ctr"/>
            <a:r>
              <a:rPr lang="en-US" sz="2800" dirty="0" smtClean="0">
                <a:latin typeface="Harrington" pitchFamily="82" charset="0"/>
              </a:rPr>
              <a:t>Sharpen your Knowledge</a:t>
            </a:r>
          </a:p>
          <a:p>
            <a:pPr algn="ctr"/>
            <a:endParaRPr lang="en-US" sz="2800" dirty="0" smtClean="0">
              <a:latin typeface="Harrington" pitchFamily="82" charset="0"/>
            </a:endParaRPr>
          </a:p>
          <a:p>
            <a:pPr algn="ctr"/>
            <a:endParaRPr lang="en-US" sz="2800" dirty="0">
              <a:latin typeface="Harrington" pitchFamily="82" charset="0"/>
            </a:endParaRPr>
          </a:p>
          <a:p>
            <a:pPr algn="ctr"/>
            <a:r>
              <a:rPr lang="en-US" sz="2800" dirty="0" smtClean="0">
                <a:latin typeface="Harrington" pitchFamily="82" charset="0"/>
              </a:rPr>
              <a:t>Hone your Skills</a:t>
            </a:r>
          </a:p>
        </p:txBody>
      </p:sp>
      <p:pic>
        <p:nvPicPr>
          <p:cNvPr id="1026" name="Picture 2" descr="C:\Users\bepayne\AppData\Local\Microsoft\Windows\Temporary Internet Files\Content.IE5\VV1GCN0O\MC900288998[1].wmf"/>
          <p:cNvPicPr>
            <a:picLocks noChangeAspect="1" noChangeArrowheads="1"/>
          </p:cNvPicPr>
          <p:nvPr/>
        </p:nvPicPr>
        <p:blipFill>
          <a:blip r:embed="rId4" cstate="print"/>
          <a:srcRect/>
          <a:stretch>
            <a:fillRect/>
          </a:stretch>
        </p:blipFill>
        <p:spPr bwMode="auto">
          <a:xfrm>
            <a:off x="1447800" y="1600200"/>
            <a:ext cx="762000" cy="2327804"/>
          </a:xfrm>
          <a:prstGeom prst="rect">
            <a:avLst/>
          </a:prstGeom>
          <a:noFill/>
        </p:spPr>
      </p:pic>
      <p:pic>
        <p:nvPicPr>
          <p:cNvPr id="14" name="Picture 13" descr="image.jpg"/>
          <p:cNvPicPr>
            <a:picLocks noChangeAspect="1"/>
          </p:cNvPicPr>
          <p:nvPr/>
        </p:nvPicPr>
        <p:blipFill>
          <a:blip r:embed="rId5" cstate="print"/>
          <a:stretch>
            <a:fillRect/>
          </a:stretch>
        </p:blipFill>
        <p:spPr>
          <a:xfrm>
            <a:off x="1752600" y="5029200"/>
            <a:ext cx="1600200" cy="1600200"/>
          </a:xfrm>
          <a:prstGeom prst="rect">
            <a:avLst/>
          </a:prstGeom>
        </p:spPr>
      </p:pic>
      <p:pic>
        <p:nvPicPr>
          <p:cNvPr id="1029" name="Picture 5" descr="C:\Users\bepayne\AppData\Local\Microsoft\Windows\Temporary Internet Files\Content.IE5\N9DWFQ7H\MC900078791[1].wmf"/>
          <p:cNvPicPr>
            <a:picLocks noChangeAspect="1" noChangeArrowheads="1"/>
          </p:cNvPicPr>
          <p:nvPr/>
        </p:nvPicPr>
        <p:blipFill>
          <a:blip r:embed="rId6" cstate="print"/>
          <a:srcRect/>
          <a:stretch>
            <a:fillRect/>
          </a:stretch>
        </p:blipFill>
        <p:spPr bwMode="auto">
          <a:xfrm>
            <a:off x="6934200" y="2819400"/>
            <a:ext cx="846841" cy="1676400"/>
          </a:xfrm>
          <a:prstGeom prst="rect">
            <a:avLst/>
          </a:prstGeom>
          <a:noFill/>
        </p:spPr>
      </p:pic>
    </p:spTree>
    <p:extLst>
      <p:ext uri="{BB962C8B-B14F-4D97-AF65-F5344CB8AC3E}">
        <p14:creationId xmlns:p14="http://schemas.microsoft.com/office/powerpoint/2010/main" val="137711619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Autofit/>
          </a:bodyPr>
          <a:lstStyle/>
          <a:p>
            <a:r>
              <a:rPr lang="en-US" b="1" dirty="0" smtClean="0">
                <a:latin typeface="Harrington" pitchFamily="82" charset="0"/>
              </a:rPr>
              <a:t>College Ready Writers Program</a:t>
            </a:r>
            <a:endParaRPr lang="en-US" b="1" dirty="0">
              <a:latin typeface="Harrington" pitchFamily="82" charset="0"/>
            </a:endParaRPr>
          </a:p>
        </p:txBody>
      </p:sp>
      <p:sp>
        <p:nvSpPr>
          <p:cNvPr id="3" name="Content Placeholder 2"/>
          <p:cNvSpPr>
            <a:spLocks noGrp="1"/>
          </p:cNvSpPr>
          <p:nvPr>
            <p:ph idx="1"/>
          </p:nvPr>
        </p:nvSpPr>
        <p:spPr>
          <a:xfrm>
            <a:off x="1600200" y="1600200"/>
            <a:ext cx="6248400" cy="2438400"/>
          </a:xfrm>
        </p:spPr>
        <p:txBody>
          <a:bodyPr/>
          <a:lstStyle/>
          <a:p>
            <a:pPr algn="ctr">
              <a:buNone/>
            </a:pPr>
            <a:r>
              <a:rPr lang="en-US" dirty="0" smtClean="0"/>
              <a:t>List three concrete actions you have taken this year to be a more effective teacher. </a:t>
            </a:r>
          </a:p>
        </p:txBody>
      </p:sp>
      <p:pic>
        <p:nvPicPr>
          <p:cNvPr id="2051" name="Picture 3" descr="C:\Users\bepayne\AppData\Local\Microsoft\Windows\Temporary Internet Files\Content.IE5\8DI24R48\MC900434929[1].png"/>
          <p:cNvPicPr>
            <a:picLocks noChangeAspect="1" noChangeArrowheads="1"/>
          </p:cNvPicPr>
          <p:nvPr/>
        </p:nvPicPr>
        <p:blipFill>
          <a:blip r:embed="rId2" cstate="print"/>
          <a:srcRect/>
          <a:stretch>
            <a:fillRect/>
          </a:stretch>
        </p:blipFill>
        <p:spPr bwMode="auto">
          <a:xfrm>
            <a:off x="2971800" y="3276714"/>
            <a:ext cx="3581286" cy="3581286"/>
          </a:xfrm>
          <a:prstGeom prst="rect">
            <a:avLst/>
          </a:prstGeom>
          <a:noFill/>
        </p:spPr>
      </p:pic>
      <p:pic>
        <p:nvPicPr>
          <p:cNvPr id="5" name="Picture 4"/>
          <p:cNvPicPr>
            <a:picLocks noChangeAspect="1"/>
          </p:cNvPicPr>
          <p:nvPr/>
        </p:nvPicPr>
        <p:blipFill>
          <a:blip r:embed="rId3" cstate="print"/>
          <a:srcRect/>
          <a:stretch>
            <a:fillRect/>
          </a:stretch>
        </p:blipFill>
        <p:spPr bwMode="auto">
          <a:xfrm>
            <a:off x="6823075"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320932331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descr="KTn5ybqTq.jpeg"/>
          <p:cNvPicPr>
            <a:picLocks noChangeAspect="1"/>
          </p:cNvPicPr>
          <p:nvPr/>
        </p:nvPicPr>
        <p:blipFill>
          <a:blip r:embed="rId2" cstate="print"/>
          <a:stretch>
            <a:fillRect/>
          </a:stretch>
        </p:blipFill>
        <p:spPr>
          <a:xfrm>
            <a:off x="5181600" y="838200"/>
            <a:ext cx="3105150" cy="3048000"/>
          </a:xfrm>
          <a:prstGeom prst="rect">
            <a:avLst/>
          </a:prstGeom>
        </p:spPr>
      </p:pic>
      <p:pic>
        <p:nvPicPr>
          <p:cNvPr id="26" name="Picture 25" descr="yck5yrdcE.jpeg"/>
          <p:cNvPicPr>
            <a:picLocks noChangeAspect="1"/>
          </p:cNvPicPr>
          <p:nvPr/>
        </p:nvPicPr>
        <p:blipFill>
          <a:blip r:embed="rId3" cstate="print"/>
          <a:stretch>
            <a:fillRect/>
          </a:stretch>
        </p:blipFill>
        <p:spPr>
          <a:xfrm>
            <a:off x="4876800" y="3429000"/>
            <a:ext cx="3048000" cy="3048000"/>
          </a:xfrm>
          <a:prstGeom prst="rect">
            <a:avLst/>
          </a:prstGeom>
        </p:spPr>
      </p:pic>
      <p:pic>
        <p:nvPicPr>
          <p:cNvPr id="23" name="Picture 22" descr="esselte-colored-blank-index-card-canary-pic1.jpg"/>
          <p:cNvPicPr>
            <a:picLocks noChangeAspect="1"/>
          </p:cNvPicPr>
          <p:nvPr/>
        </p:nvPicPr>
        <p:blipFill>
          <a:blip r:embed="rId4" cstate="print"/>
          <a:stretch>
            <a:fillRect/>
          </a:stretch>
        </p:blipFill>
        <p:spPr>
          <a:xfrm>
            <a:off x="1447800" y="1600200"/>
            <a:ext cx="2647950" cy="2647950"/>
          </a:xfrm>
          <a:prstGeom prst="rect">
            <a:avLst/>
          </a:prstGeom>
        </p:spPr>
      </p:pic>
      <p:sp>
        <p:nvSpPr>
          <p:cNvPr id="2" name="Title 1"/>
          <p:cNvSpPr>
            <a:spLocks noGrp="1"/>
          </p:cNvSpPr>
          <p:nvPr>
            <p:ph type="title"/>
          </p:nvPr>
        </p:nvSpPr>
        <p:spPr>
          <a:xfrm rot="20203895">
            <a:off x="312027" y="921228"/>
            <a:ext cx="3669738" cy="792162"/>
          </a:xfrm>
        </p:spPr>
        <p:txBody>
          <a:bodyPr anchor="t"/>
          <a:lstStyle/>
          <a:p>
            <a:pPr algn="l"/>
            <a:r>
              <a:rPr lang="en-US" dirty="0" smtClean="0">
                <a:latin typeface="Harrington" pitchFamily="82" charset="0"/>
              </a:rPr>
              <a:t>Time to Share</a:t>
            </a:r>
            <a:endParaRPr lang="en-US" dirty="0">
              <a:latin typeface="Harrington" pitchFamily="82" charset="0"/>
            </a:endParaRPr>
          </a:p>
        </p:txBody>
      </p:sp>
      <p:pic>
        <p:nvPicPr>
          <p:cNvPr id="15" name="Picture 14"/>
          <p:cNvPicPr>
            <a:picLocks noChangeAspect="1"/>
          </p:cNvPicPr>
          <p:nvPr/>
        </p:nvPicPr>
        <p:blipFill>
          <a:blip r:embed="rId5" cstate="print"/>
          <a:srcRect/>
          <a:stretch>
            <a:fillRect/>
          </a:stretch>
        </p:blipFill>
        <p:spPr bwMode="auto">
          <a:xfrm>
            <a:off x="6823075" y="5838825"/>
            <a:ext cx="2320925" cy="1019175"/>
          </a:xfrm>
          <a:prstGeom prst="rect">
            <a:avLst/>
          </a:prstGeom>
          <a:noFill/>
          <a:ln w="9525">
            <a:noFill/>
            <a:miter lim="800000"/>
            <a:headEnd/>
            <a:tailEnd/>
          </a:ln>
        </p:spPr>
      </p:pic>
      <p:sp>
        <p:nvSpPr>
          <p:cNvPr id="14" name="TextBox 13"/>
          <p:cNvSpPr txBox="1"/>
          <p:nvPr/>
        </p:nvSpPr>
        <p:spPr>
          <a:xfrm>
            <a:off x="3810000" y="304800"/>
            <a:ext cx="5181600" cy="830997"/>
          </a:xfrm>
          <a:prstGeom prst="rect">
            <a:avLst/>
          </a:prstGeom>
          <a:noFill/>
        </p:spPr>
        <p:txBody>
          <a:bodyPr wrap="square" rtlCol="0">
            <a:spAutoFit/>
          </a:bodyPr>
          <a:lstStyle/>
          <a:p>
            <a:pPr algn="ctr"/>
            <a:r>
              <a:rPr lang="en-US" sz="1600" dirty="0" smtClean="0"/>
              <a:t>Group together with your color matches.</a:t>
            </a:r>
          </a:p>
          <a:p>
            <a:pPr algn="ctr"/>
            <a:r>
              <a:rPr lang="en-US" sz="1600" dirty="0" smtClean="0"/>
              <a:t>Who shares first? MI-ABC </a:t>
            </a:r>
          </a:p>
          <a:p>
            <a:pPr algn="ctr"/>
            <a:r>
              <a:rPr lang="en-US" sz="1600" dirty="0" smtClean="0"/>
              <a:t>Share your lists! </a:t>
            </a:r>
            <a:endParaRPr lang="en-US" sz="1600" dirty="0"/>
          </a:p>
        </p:txBody>
      </p:sp>
      <p:pic>
        <p:nvPicPr>
          <p:cNvPr id="25" name="Picture 24" descr="mKEvdE8Cdv713RhZZ-_9PJw.jpg"/>
          <p:cNvPicPr>
            <a:picLocks noChangeAspect="1"/>
          </p:cNvPicPr>
          <p:nvPr/>
        </p:nvPicPr>
        <p:blipFill>
          <a:blip r:embed="rId6" cstate="print"/>
          <a:stretch>
            <a:fillRect/>
          </a:stretch>
        </p:blipFill>
        <p:spPr>
          <a:xfrm>
            <a:off x="609600" y="4000500"/>
            <a:ext cx="2857500" cy="2857500"/>
          </a:xfrm>
          <a:prstGeom prst="rect">
            <a:avLst/>
          </a:prstGeom>
        </p:spPr>
      </p:pic>
    </p:spTree>
    <p:extLst>
      <p:ext uri="{BB962C8B-B14F-4D97-AF65-F5344CB8AC3E}">
        <p14:creationId xmlns:p14="http://schemas.microsoft.com/office/powerpoint/2010/main" val="228747833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a:xfrm>
            <a:off x="457200" y="304800"/>
            <a:ext cx="8229600" cy="1143000"/>
          </a:xfrm>
        </p:spPr>
        <p:txBody>
          <a:bodyPr/>
          <a:lstStyle/>
          <a:p>
            <a:pPr eaLnBrk="1" hangingPunct="1"/>
            <a:r>
              <a:rPr lang="en-US" smtClean="0"/>
              <a:t>Layered Texts</a:t>
            </a:r>
          </a:p>
        </p:txBody>
      </p:sp>
      <p:sp>
        <p:nvSpPr>
          <p:cNvPr id="3" name="Content Placeholder 2"/>
          <p:cNvSpPr>
            <a:spLocks noGrp="1"/>
          </p:cNvSpPr>
          <p:nvPr>
            <p:ph idx="1"/>
          </p:nvPr>
        </p:nvSpPr>
        <p:spPr/>
        <p:txBody>
          <a:bodyPr rtlCol="0">
            <a:normAutofit/>
          </a:bodyPr>
          <a:lstStyle/>
          <a:p>
            <a:pPr marL="0" indent="0" eaLnBrk="1" fontAlgn="auto" hangingPunct="1">
              <a:spcAft>
                <a:spcPts val="0"/>
              </a:spcAft>
              <a:buFont typeface="Arial" charset="0"/>
              <a:buNone/>
              <a:defRPr/>
            </a:pPr>
            <a:r>
              <a:rPr lang="en-US" dirty="0" smtClean="0"/>
              <a:t>Goals: </a:t>
            </a:r>
          </a:p>
          <a:p>
            <a:pPr eaLnBrk="1" fontAlgn="auto" hangingPunct="1">
              <a:spcAft>
                <a:spcPts val="0"/>
              </a:spcAft>
              <a:defRPr/>
            </a:pPr>
            <a:r>
              <a:rPr lang="en-US" dirty="0" smtClean="0"/>
              <a:t>Mess around with how an idea grows/changes</a:t>
            </a:r>
          </a:p>
          <a:p>
            <a:pPr eaLnBrk="1" fontAlgn="auto" hangingPunct="1">
              <a:spcAft>
                <a:spcPts val="0"/>
              </a:spcAft>
              <a:defRPr/>
            </a:pPr>
            <a:r>
              <a:rPr lang="en-US" dirty="0" smtClean="0"/>
              <a:t>Engage in inquiry and close reading of complex texts</a:t>
            </a:r>
          </a:p>
          <a:p>
            <a:pPr eaLnBrk="1" fontAlgn="auto" hangingPunct="1">
              <a:spcAft>
                <a:spcPts val="0"/>
              </a:spcAft>
              <a:defRPr/>
            </a:pPr>
            <a:r>
              <a:rPr lang="en-US" dirty="0" smtClean="0"/>
              <a:t>Make a claim in a reflective writing piece about this year’s PD experience</a:t>
            </a:r>
          </a:p>
          <a:p>
            <a:pPr eaLnBrk="1" fontAlgn="auto" hangingPunct="1">
              <a:spcAft>
                <a:spcPts val="0"/>
              </a:spcAft>
              <a:defRPr/>
            </a:pPr>
            <a:r>
              <a:rPr lang="en-US" dirty="0" smtClean="0"/>
              <a:t>Complete all requirements for graduate credit</a:t>
            </a:r>
            <a:endParaRPr lang="en-US" dirty="0"/>
          </a:p>
        </p:txBody>
      </p:sp>
      <p:pic>
        <p:nvPicPr>
          <p:cNvPr id="2765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2787</TotalTime>
  <Words>2479</Words>
  <Application>Microsoft Macintosh PowerPoint</Application>
  <PresentationFormat>On-screen Show (4:3)</PresentationFormat>
  <Paragraphs>371</Paragraphs>
  <Slides>53</Slides>
  <Notes>47</Notes>
  <HiddenSlides>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Office Theme</vt:lpstr>
      <vt:lpstr>i3 Professional Development</vt:lpstr>
      <vt:lpstr>                 Housekeeping</vt:lpstr>
      <vt:lpstr>Today’s Goals</vt:lpstr>
      <vt:lpstr>Purpose and Non-Purpose</vt:lpstr>
      <vt:lpstr>Agenda</vt:lpstr>
      <vt:lpstr>Teach Like a Pro!</vt:lpstr>
      <vt:lpstr>College Ready Writers Program</vt:lpstr>
      <vt:lpstr>Time to Share</vt:lpstr>
      <vt:lpstr>Layered Texts</vt:lpstr>
      <vt:lpstr>The Theme of Conversation/Dialogue</vt:lpstr>
      <vt:lpstr>Definitions</vt:lpstr>
      <vt:lpstr>…and terms used in argument</vt:lpstr>
      <vt:lpstr>Write into the Lesson</vt:lpstr>
      <vt:lpstr>Professional Learning Shifts</vt:lpstr>
      <vt:lpstr>Goals of the Grant and Our Logic Model</vt:lpstr>
      <vt:lpstr>Assignments and Student Work</vt:lpstr>
      <vt:lpstr>A Blog Post</vt:lpstr>
      <vt:lpstr>Break</vt:lpstr>
      <vt:lpstr>A Blog Post</vt:lpstr>
      <vt:lpstr>A Conversation as Text</vt:lpstr>
      <vt:lpstr>And now I’m thinking…</vt:lpstr>
      <vt:lpstr>Your Claim</vt:lpstr>
      <vt:lpstr>Put It All Together</vt:lpstr>
      <vt:lpstr>PowerPoint Presentation</vt:lpstr>
      <vt:lpstr>Lunch</vt:lpstr>
      <vt:lpstr>Unpacking the Morning</vt:lpstr>
      <vt:lpstr>In your group:</vt:lpstr>
      <vt:lpstr>Name it and Claim it</vt:lpstr>
      <vt:lpstr>Breakouts Explained</vt:lpstr>
      <vt:lpstr>Connecting to Last Time</vt:lpstr>
      <vt:lpstr>PowerPoint Presentation</vt:lpstr>
      <vt:lpstr>A Practical Approach  to Formative Assessment:  The Quick Dip</vt:lpstr>
      <vt:lpstr>Step #1 Only look at three student papers</vt:lpstr>
      <vt:lpstr>Step #2 Looking at the same three papers</vt:lpstr>
      <vt:lpstr>PowerPoint Presentation</vt:lpstr>
      <vt:lpstr>PowerPoint Presentation</vt:lpstr>
      <vt:lpstr>What did you notice…. </vt:lpstr>
      <vt:lpstr>Name it and Claim it</vt:lpstr>
      <vt:lpstr>Taking a Closer Look…. </vt:lpstr>
      <vt:lpstr>Together</vt:lpstr>
      <vt:lpstr>Class Tracker</vt:lpstr>
      <vt:lpstr>PowerPoint Presentation</vt:lpstr>
      <vt:lpstr>PowerPoint Presentation</vt:lpstr>
      <vt:lpstr>In Pairs</vt:lpstr>
      <vt:lpstr>Write an argument of judgment on whether or not the prince would be a good king. </vt:lpstr>
      <vt:lpstr>What did you notice…. </vt:lpstr>
      <vt:lpstr>Angela…</vt:lpstr>
      <vt:lpstr>PowerPoint Presentation</vt:lpstr>
      <vt:lpstr>Freewrite</vt:lpstr>
      <vt:lpstr>Today’s Goals</vt:lpstr>
      <vt:lpstr>Looking Ahead to Next Year</vt:lpstr>
      <vt:lpstr>Final Closure</vt:lpstr>
      <vt:lpstr>Thank you for a wonderful year!</vt:lpstr>
    </vt:vector>
  </TitlesOfParts>
  <Company>Springfield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i3 Professional Development</dc:title>
  <dc:creator>Administrator</dc:creator>
  <cp:lastModifiedBy>Angela Kohnen</cp:lastModifiedBy>
  <cp:revision>135</cp:revision>
  <dcterms:created xsi:type="dcterms:W3CDTF">2014-02-06T19:32:58Z</dcterms:created>
  <dcterms:modified xsi:type="dcterms:W3CDTF">2014-04-14T17:29:31Z</dcterms:modified>
</cp:coreProperties>
</file>